
<file path=[Content_Types].xml><?xml version="1.0" encoding="utf-8"?>
<Types xmlns="http://schemas.openxmlformats.org/package/2006/content-types">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03" r:id="rId2"/>
    <p:sldId id="348" r:id="rId3"/>
    <p:sldId id="370" r:id="rId4"/>
    <p:sldId id="386" r:id="rId5"/>
    <p:sldId id="388" r:id="rId6"/>
    <p:sldId id="389" r:id="rId7"/>
    <p:sldId id="371" r:id="rId8"/>
    <p:sldId id="372" r:id="rId9"/>
    <p:sldId id="310" r:id="rId10"/>
    <p:sldId id="359" r:id="rId11"/>
    <p:sldId id="360" r:id="rId12"/>
    <p:sldId id="361" r:id="rId13"/>
    <p:sldId id="362" r:id="rId14"/>
    <p:sldId id="363" r:id="rId15"/>
    <p:sldId id="364" r:id="rId16"/>
    <p:sldId id="365" r:id="rId17"/>
    <p:sldId id="366" r:id="rId18"/>
    <p:sldId id="383" r:id="rId19"/>
    <p:sldId id="390" r:id="rId20"/>
    <p:sldId id="384" r:id="rId21"/>
    <p:sldId id="385" r:id="rId22"/>
    <p:sldId id="333" r:id="rId23"/>
    <p:sldId id="334" r:id="rId24"/>
    <p:sldId id="332" r:id="rId25"/>
    <p:sldId id="342" r:id="rId26"/>
    <p:sldId id="340" r:id="rId27"/>
    <p:sldId id="379" r:id="rId28"/>
    <p:sldId id="380" r:id="rId29"/>
    <p:sldId id="381" r:id="rId30"/>
    <p:sldId id="382" r:id="rId31"/>
    <p:sldId id="300" r:id="rId32"/>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ie.willman" initials="" lastIdx="4" clrIdx="0"/>
  <p:cmAuthor id="1" name="kylea.ingram" initials="" lastIdx="11" clrIdx="1"/>
  <p:cmAuthor id="2" name="Rita Sulma" initials="" lastIdx="29" clrIdx="2"/>
  <p:cmAuthor id="3" name="User" initials="" lastIdx="7"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F5F5F5"/>
    <a:srgbClr val="F1F1F1"/>
    <a:srgbClr val="E2E2E2"/>
    <a:srgbClr val="33CC33"/>
    <a:srgbClr val="FFFFFF"/>
    <a:srgbClr val="EFFD69"/>
    <a:srgbClr val="DEFE6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30" autoAdjust="0"/>
    <p:restoredTop sz="85023" autoAdjust="0"/>
  </p:normalViewPr>
  <p:slideViewPr>
    <p:cSldViewPr snapToGrid="0">
      <p:cViewPr>
        <p:scale>
          <a:sx n="100" d="100"/>
          <a:sy n="100" d="100"/>
        </p:scale>
        <p:origin x="-1230" y="192"/>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0225" cy="468313"/>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lvl1pPr defTabSz="939800">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4014788" y="0"/>
            <a:ext cx="3070225" cy="468313"/>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lvl1pPr algn="r" defTabSz="939800">
              <a:defRPr sz="1200">
                <a:latin typeface="Calibri" pitchFamily="34" charset="0"/>
              </a:defRPr>
            </a:lvl1pPr>
          </a:lstStyle>
          <a:p>
            <a:pPr>
              <a:defRPr/>
            </a:pPr>
            <a:fld id="{3ACA27C3-DE51-4321-B9D1-E7B9A0299777}" type="datetimeFigureOut">
              <a:rPr lang="en-US"/>
              <a:pPr>
                <a:defRPr/>
              </a:pPr>
              <a:t>5/5/2011</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8025" y="4451350"/>
            <a:ext cx="5670550" cy="4217988"/>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902700"/>
            <a:ext cx="3070225" cy="468313"/>
          </a:xfrm>
          <a:prstGeom prst="rect">
            <a:avLst/>
          </a:prstGeom>
          <a:noFill/>
          <a:ln w="9525">
            <a:noFill/>
            <a:miter lim="800000"/>
            <a:headEnd/>
            <a:tailEnd/>
          </a:ln>
        </p:spPr>
        <p:txBody>
          <a:bodyPr vert="horz" wrap="square" lIns="94046" tIns="47023" rIns="94046" bIns="47023" numCol="1" anchor="b" anchorCtr="0" compatLnSpc="1">
            <a:prstTxWarp prst="textNoShape">
              <a:avLst/>
            </a:prstTxWarp>
          </a:bodyPr>
          <a:lstStyle>
            <a:lvl1pPr defTabSz="939800">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4014788" y="8902700"/>
            <a:ext cx="3070225" cy="468313"/>
          </a:xfrm>
          <a:prstGeom prst="rect">
            <a:avLst/>
          </a:prstGeom>
          <a:noFill/>
          <a:ln w="9525">
            <a:noFill/>
            <a:miter lim="800000"/>
            <a:headEnd/>
            <a:tailEnd/>
          </a:ln>
        </p:spPr>
        <p:txBody>
          <a:bodyPr vert="horz" wrap="square" lIns="94046" tIns="47023" rIns="94046" bIns="47023" numCol="1" anchor="b" anchorCtr="0" compatLnSpc="1">
            <a:prstTxWarp prst="textNoShape">
              <a:avLst/>
            </a:prstTxWarp>
          </a:bodyPr>
          <a:lstStyle>
            <a:lvl1pPr algn="r" defTabSz="939800">
              <a:defRPr sz="1200">
                <a:latin typeface="Calibri" pitchFamily="34" charset="0"/>
              </a:defRPr>
            </a:lvl1pPr>
          </a:lstStyle>
          <a:p>
            <a:pPr>
              <a:defRPr/>
            </a:pPr>
            <a:fld id="{C5EF4BC9-EB60-4333-BF47-BAB611B3CA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4" name="Notes Placeholder 2"/>
          <p:cNvSpPr>
            <a:spLocks noGrp="1"/>
          </p:cNvSpPr>
          <p:nvPr>
            <p:ph type="body" idx="1"/>
          </p:nvPr>
        </p:nvSpPr>
        <p:spPr>
          <a:noFill/>
          <a:ln/>
        </p:spPr>
        <p:txBody>
          <a:bodyPr/>
          <a:lstStyle/>
          <a:p>
            <a:pPr eaLnBrk="1" hangingPunct="1">
              <a:spcBef>
                <a:spcPct val="0"/>
              </a:spcBef>
            </a:pPr>
            <a:endParaRPr lang="ru-RU" smtClean="0"/>
          </a:p>
        </p:txBody>
      </p:sp>
      <p:sp>
        <p:nvSpPr>
          <p:cNvPr id="151555" name="Slide Number Placeholder 3"/>
          <p:cNvSpPr>
            <a:spLocks noGrp="1"/>
          </p:cNvSpPr>
          <p:nvPr>
            <p:ph type="sldNum" sz="quarter" idx="5"/>
          </p:nvPr>
        </p:nvSpPr>
        <p:spPr>
          <a:noFill/>
        </p:spPr>
        <p:txBody>
          <a:bodyPr/>
          <a:lstStyle/>
          <a:p>
            <a:fld id="{F88DD4F6-EB3C-4E58-8A65-219561BC88B6}"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78" name="Rectangle 3"/>
          <p:cNvSpPr>
            <a:spLocks noGrp="1" noChangeArrowheads="1"/>
          </p:cNvSpPr>
          <p:nvPr>
            <p:ph type="body" idx="1"/>
          </p:nvPr>
        </p:nvSpPr>
        <p:spPr>
          <a:xfrm>
            <a:off x="709613" y="4452938"/>
            <a:ext cx="5667375" cy="4216400"/>
          </a:xfrm>
          <a:noFill/>
          <a:ln/>
        </p:spPr>
        <p:txBody>
          <a:bodyPr lIns="93140" tIns="46570" rIns="93140" bIns="46570"/>
          <a:lstStyle/>
          <a:p>
            <a:r>
              <a:rPr lang="en-US" smtClean="0"/>
              <a:t>Here are a few applications that highlight specific application where FRAM can be useful. Some of these applications are from customers who already have buy-ins with TI’s embedded FRAM MCU. </a:t>
            </a:r>
          </a:p>
          <a:p>
            <a:r>
              <a:rPr lang="en-US" smtClean="0"/>
              <a:t>In many cases , using FRAM is seen as an advantage. In some, it is the ONLY technology that will suit an application’s requirements. We can sell FRAM to both spheres. </a:t>
            </a:r>
          </a:p>
          <a:p>
            <a:r>
              <a:rPr lang="en-US" smtClean="0"/>
              <a:t>For example: data logging today obviously uses Flash or some form of EEPROM and this works reliably. Here FRAM brings added value because it can do the same things but with lesser power, faster and the cost is comparable if not cheaper. </a:t>
            </a:r>
          </a:p>
          <a:p>
            <a:r>
              <a:rPr lang="en-US" smtClean="0"/>
              <a:t>However for energy harvesting applications FRAM could be seen as a _requirement_ especially if any kind of memory writes are needed – there is no non-volatile memory technology that is as low power and as fast as FRAM.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Slide Image Placeholder 1"/>
          <p:cNvSpPr>
            <a:spLocks noGrp="1" noRot="1" noChangeAspect="1" noTextEdit="1"/>
          </p:cNvSpPr>
          <p:nvPr>
            <p:ph type="sldImg"/>
          </p:nvPr>
        </p:nvSpPr>
        <p:spPr bwMode="auto">
          <a:noFill/>
          <a:ln>
            <a:solidFill>
              <a:srgbClr val="000000"/>
            </a:solidFill>
            <a:miter lim="800000"/>
            <a:headEnd/>
            <a:tailEnd/>
          </a:ln>
        </p:spPr>
      </p:sp>
      <p:sp>
        <p:nvSpPr>
          <p:cNvPr id="377858" name="Notes Placeholder 2"/>
          <p:cNvSpPr>
            <a:spLocks noGrp="1"/>
          </p:cNvSpPr>
          <p:nvPr>
            <p:ph type="body" idx="1"/>
          </p:nvPr>
        </p:nvSpPr>
        <p:spPr>
          <a:noFill/>
          <a:ln/>
        </p:spPr>
        <p:txBody>
          <a:bodyPr/>
          <a:lstStyle/>
          <a:p>
            <a:endParaRPr lang="ru-RU" smtClean="0">
              <a:latin typeface="Arial" charset="0"/>
            </a:endParaRPr>
          </a:p>
        </p:txBody>
      </p:sp>
      <p:sp>
        <p:nvSpPr>
          <p:cNvPr id="377859" name="Slide Number Placeholder 3"/>
          <p:cNvSpPr txBox="1">
            <a:spLocks noGrp="1"/>
          </p:cNvSpPr>
          <p:nvPr/>
        </p:nvSpPr>
        <p:spPr bwMode="auto">
          <a:xfrm>
            <a:off x="4014788" y="8904288"/>
            <a:ext cx="3070225" cy="466725"/>
          </a:xfrm>
          <a:prstGeom prst="rect">
            <a:avLst/>
          </a:prstGeom>
          <a:noFill/>
          <a:ln w="9525">
            <a:noFill/>
            <a:miter lim="800000"/>
            <a:headEnd/>
            <a:tailEnd/>
          </a:ln>
        </p:spPr>
        <p:txBody>
          <a:bodyPr lIns="93137" tIns="46568" rIns="93137" bIns="46568" anchor="b"/>
          <a:lstStyle/>
          <a:p>
            <a:pPr algn="r" defTabSz="930275"/>
            <a:fld id="{C1E17943-5A90-4D02-B5F8-F4EAC9CBD883}" type="slidenum">
              <a:rPr lang="en-US" sz="1300">
                <a:solidFill>
                  <a:srgbClr val="000000"/>
                </a:solidFill>
              </a:rPr>
              <a:pPr algn="r" defTabSz="930275"/>
              <a:t>19</a:t>
            </a:fld>
            <a:endParaRPr lang="en-US" sz="13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Slide Image Placeholder 1"/>
          <p:cNvSpPr>
            <a:spLocks noGrp="1" noRot="1" noChangeAspect="1" noTextEdit="1"/>
          </p:cNvSpPr>
          <p:nvPr>
            <p:ph type="sldImg"/>
          </p:nvPr>
        </p:nvSpPr>
        <p:spPr bwMode="auto">
          <a:noFill/>
          <a:ln>
            <a:solidFill>
              <a:srgbClr val="000000"/>
            </a:solidFill>
            <a:miter lim="800000"/>
            <a:headEnd/>
            <a:tailEnd/>
          </a:ln>
        </p:spPr>
      </p:sp>
      <p:sp>
        <p:nvSpPr>
          <p:cNvPr id="379906" name="Notes Placeholder 2"/>
          <p:cNvSpPr>
            <a:spLocks noGrp="1"/>
          </p:cNvSpPr>
          <p:nvPr>
            <p:ph type="body" idx="1"/>
          </p:nvPr>
        </p:nvSpPr>
        <p:spPr>
          <a:noFill/>
          <a:ln/>
        </p:spPr>
        <p:txBody>
          <a:bodyPr/>
          <a:lstStyle/>
          <a:p>
            <a:endParaRPr lang="ru-RU" smtClean="0"/>
          </a:p>
        </p:txBody>
      </p:sp>
      <p:sp>
        <p:nvSpPr>
          <p:cNvPr id="379907"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0402A5F6-551D-4940-A9A2-F13100B1EED0}" type="slidenum">
              <a:rPr lang="en-US" sz="1200">
                <a:latin typeface="Calibri" pitchFamily="34" charset="0"/>
              </a:rPr>
              <a:pPr algn="r" defTabSz="939800"/>
              <a:t>20</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Slide Image Placeholder 1"/>
          <p:cNvSpPr>
            <a:spLocks noGrp="1" noRot="1" noChangeAspect="1" noTextEdit="1"/>
          </p:cNvSpPr>
          <p:nvPr>
            <p:ph type="sldImg"/>
          </p:nvPr>
        </p:nvSpPr>
        <p:spPr bwMode="auto">
          <a:noFill/>
          <a:ln>
            <a:solidFill>
              <a:srgbClr val="000000"/>
            </a:solidFill>
            <a:miter lim="800000"/>
            <a:headEnd/>
            <a:tailEnd/>
          </a:ln>
        </p:spPr>
      </p:sp>
      <p:sp>
        <p:nvSpPr>
          <p:cNvPr id="381954" name="Notes Placeholder 2"/>
          <p:cNvSpPr>
            <a:spLocks noGrp="1"/>
          </p:cNvSpPr>
          <p:nvPr>
            <p:ph type="body" idx="1"/>
          </p:nvPr>
        </p:nvSpPr>
        <p:spPr>
          <a:noFill/>
          <a:ln/>
        </p:spPr>
        <p:txBody>
          <a:bodyPr/>
          <a:lstStyle/>
          <a:p>
            <a:endParaRPr lang="ru-RU" smtClean="0"/>
          </a:p>
        </p:txBody>
      </p:sp>
      <p:sp>
        <p:nvSpPr>
          <p:cNvPr id="381955"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6FAF105B-A654-4683-81AF-B079F9568E21}" type="slidenum">
              <a:rPr lang="en-US" sz="1200">
                <a:solidFill>
                  <a:srgbClr val="000000"/>
                </a:solidFill>
                <a:latin typeface="Calibri" pitchFamily="34" charset="0"/>
              </a:rPr>
              <a:pPr algn="r" defTabSz="939800"/>
              <a:t>21</a:t>
            </a:fld>
            <a:endParaRPr lang="en-US" sz="120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Slide Image Placeholder 1"/>
          <p:cNvSpPr>
            <a:spLocks noGrp="1" noRot="1" noChangeAspect="1"/>
          </p:cNvSpPr>
          <p:nvPr>
            <p:ph type="sldImg"/>
          </p:nvPr>
        </p:nvSpPr>
        <p:spPr bwMode="auto">
          <a:noFill/>
          <a:ln>
            <a:solidFill>
              <a:srgbClr val="000000"/>
            </a:solidFill>
            <a:miter lim="800000"/>
            <a:headEnd/>
            <a:tailEnd/>
          </a:ln>
        </p:spPr>
      </p:sp>
      <p:sp>
        <p:nvSpPr>
          <p:cNvPr id="384002" name="Notes Placeholder 2"/>
          <p:cNvSpPr>
            <a:spLocks noGrp="1"/>
          </p:cNvSpPr>
          <p:nvPr>
            <p:ph type="body" idx="1"/>
          </p:nvPr>
        </p:nvSpPr>
        <p:spPr>
          <a:noFill/>
          <a:ln/>
        </p:spPr>
        <p:txBody>
          <a:bodyPr/>
          <a:lstStyle/>
          <a:p>
            <a:endParaRPr lang="ru-RU" smtClean="0"/>
          </a:p>
        </p:txBody>
      </p:sp>
      <p:sp>
        <p:nvSpPr>
          <p:cNvPr id="384003" name="Slide Number Placeholder 3"/>
          <p:cNvSpPr>
            <a:spLocks noGrp="1"/>
          </p:cNvSpPr>
          <p:nvPr>
            <p:ph type="sldNum" sz="quarter" idx="5"/>
          </p:nvPr>
        </p:nvSpPr>
        <p:spPr>
          <a:noFill/>
        </p:spPr>
        <p:txBody>
          <a:bodyPr/>
          <a:lstStyle/>
          <a:p>
            <a:fld id="{C4779F17-B4AA-4497-AC0F-EE6F32D207AC}" type="slidenum">
              <a:rPr lang="en-US" smtClean="0"/>
              <a:pPr/>
              <a:t>22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Slide Image Placeholder 1"/>
          <p:cNvSpPr>
            <a:spLocks noGrp="1" noRot="1" noChangeAspect="1"/>
          </p:cNvSpPr>
          <p:nvPr>
            <p:ph type="sldImg"/>
          </p:nvPr>
        </p:nvSpPr>
        <p:spPr bwMode="auto">
          <a:noFill/>
          <a:ln>
            <a:solidFill>
              <a:srgbClr val="000000"/>
            </a:solidFill>
            <a:miter lim="800000"/>
            <a:headEnd/>
            <a:tailEnd/>
          </a:ln>
        </p:spPr>
      </p:sp>
      <p:sp>
        <p:nvSpPr>
          <p:cNvPr id="386050" name="Notes Placeholder 2"/>
          <p:cNvSpPr>
            <a:spLocks noGrp="1"/>
          </p:cNvSpPr>
          <p:nvPr>
            <p:ph type="body" idx="1"/>
          </p:nvPr>
        </p:nvSpPr>
        <p:spPr>
          <a:noFill/>
          <a:ln/>
        </p:spPr>
        <p:txBody>
          <a:bodyPr/>
          <a:lstStyle/>
          <a:p>
            <a:endParaRPr lang="en-US" smtClean="0"/>
          </a:p>
          <a:p>
            <a:pPr>
              <a:buFontTx/>
              <a:buChar char="-"/>
            </a:pPr>
            <a:endParaRPr lang="en-US" smtClean="0"/>
          </a:p>
          <a:p>
            <a:endParaRPr lang="en-US" smtClean="0"/>
          </a:p>
        </p:txBody>
      </p:sp>
      <p:sp>
        <p:nvSpPr>
          <p:cNvPr id="386051" name="Slide Number Placeholder 3"/>
          <p:cNvSpPr>
            <a:spLocks noGrp="1"/>
          </p:cNvSpPr>
          <p:nvPr>
            <p:ph type="sldNum" sz="quarter" idx="5"/>
          </p:nvPr>
        </p:nvSpPr>
        <p:spPr>
          <a:noFill/>
        </p:spPr>
        <p:txBody>
          <a:bodyPr/>
          <a:lstStyle/>
          <a:p>
            <a:fld id="{FC433E85-D91F-4A7B-8F3A-069747862109}" type="slidenum">
              <a:rPr lang="en-US" smtClean="0"/>
              <a:pPr/>
              <a:t>23</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Slide Image Placeholder 1"/>
          <p:cNvSpPr>
            <a:spLocks noGrp="1" noRot="1" noChangeAspect="1"/>
          </p:cNvSpPr>
          <p:nvPr>
            <p:ph type="sldImg"/>
          </p:nvPr>
        </p:nvSpPr>
        <p:spPr bwMode="auto">
          <a:noFill/>
          <a:ln>
            <a:solidFill>
              <a:srgbClr val="000000"/>
            </a:solidFill>
            <a:miter lim="800000"/>
            <a:headEnd/>
            <a:tailEnd/>
          </a:ln>
        </p:spPr>
      </p:sp>
      <p:sp>
        <p:nvSpPr>
          <p:cNvPr id="388098" name="Notes Placeholder 2"/>
          <p:cNvSpPr>
            <a:spLocks noGrp="1"/>
          </p:cNvSpPr>
          <p:nvPr>
            <p:ph type="body" idx="1"/>
          </p:nvPr>
        </p:nvSpPr>
        <p:spPr>
          <a:noFill/>
          <a:ln/>
        </p:spPr>
        <p:txBody>
          <a:bodyPr/>
          <a:lstStyle/>
          <a:p>
            <a:endParaRPr lang="ru-RU" smtClean="0"/>
          </a:p>
        </p:txBody>
      </p:sp>
      <p:sp>
        <p:nvSpPr>
          <p:cNvPr id="388099" name="Slide Number Placeholder 3"/>
          <p:cNvSpPr>
            <a:spLocks noGrp="1"/>
          </p:cNvSpPr>
          <p:nvPr>
            <p:ph type="sldNum" sz="quarter" idx="5"/>
          </p:nvPr>
        </p:nvSpPr>
        <p:spPr>
          <a:noFill/>
        </p:spPr>
        <p:txBody>
          <a:bodyPr/>
          <a:lstStyle/>
          <a:p>
            <a:fld id="{63F07AAE-2687-4437-8012-D7CC72730665}" type="slidenum">
              <a:rPr lang="en-US" smtClean="0"/>
              <a:pPr/>
              <a:t>24</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Slide Image Placeholder 1"/>
          <p:cNvSpPr>
            <a:spLocks noGrp="1" noRot="1" noChangeAspect="1" noTextEdit="1"/>
          </p:cNvSpPr>
          <p:nvPr>
            <p:ph type="sldImg"/>
          </p:nvPr>
        </p:nvSpPr>
        <p:spPr bwMode="auto">
          <a:noFill/>
          <a:ln>
            <a:solidFill>
              <a:srgbClr val="000000"/>
            </a:solidFill>
            <a:miter lim="800000"/>
            <a:headEnd/>
            <a:tailEnd/>
          </a:ln>
        </p:spPr>
      </p:sp>
      <p:sp>
        <p:nvSpPr>
          <p:cNvPr id="390146" name="Notes Placeholder 2"/>
          <p:cNvSpPr>
            <a:spLocks noGrp="1"/>
          </p:cNvSpPr>
          <p:nvPr>
            <p:ph type="body" idx="1"/>
          </p:nvPr>
        </p:nvSpPr>
        <p:spPr>
          <a:noFill/>
          <a:ln/>
        </p:spPr>
        <p:txBody>
          <a:bodyPr/>
          <a:lstStyle/>
          <a:p>
            <a:endParaRPr lang="ru-RU" smtClean="0"/>
          </a:p>
        </p:txBody>
      </p:sp>
      <p:sp>
        <p:nvSpPr>
          <p:cNvPr id="390147" name="Slide Number Placeholder 3"/>
          <p:cNvSpPr>
            <a:spLocks noGrp="1"/>
          </p:cNvSpPr>
          <p:nvPr>
            <p:ph type="sldNum" sz="quarter" idx="5"/>
          </p:nvPr>
        </p:nvSpPr>
        <p:spPr>
          <a:noFill/>
        </p:spPr>
        <p:txBody>
          <a:bodyPr/>
          <a:lstStyle/>
          <a:p>
            <a:fld id="{8483B9B7-2DB2-48EA-96DE-1E961E264B60}" type="slidenum">
              <a:rPr lang="en-US" smtClean="0"/>
              <a:pPr/>
              <a:t>25</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Slide Image Placeholder 1"/>
          <p:cNvSpPr>
            <a:spLocks noGrp="1" noRot="1" noChangeAspect="1" noTextEdit="1"/>
          </p:cNvSpPr>
          <p:nvPr>
            <p:ph type="sldImg"/>
          </p:nvPr>
        </p:nvSpPr>
        <p:spPr bwMode="auto">
          <a:noFill/>
          <a:ln>
            <a:solidFill>
              <a:srgbClr val="000000"/>
            </a:solidFill>
            <a:miter lim="800000"/>
            <a:headEnd/>
            <a:tailEnd/>
          </a:ln>
        </p:spPr>
      </p:sp>
      <p:sp>
        <p:nvSpPr>
          <p:cNvPr id="392194" name="Notes Placeholder 2"/>
          <p:cNvSpPr>
            <a:spLocks noGrp="1"/>
          </p:cNvSpPr>
          <p:nvPr>
            <p:ph type="body" idx="1"/>
          </p:nvPr>
        </p:nvSpPr>
        <p:spPr>
          <a:noFill/>
          <a:ln/>
        </p:spPr>
        <p:txBody>
          <a:bodyPr/>
          <a:lstStyle/>
          <a:p>
            <a:endParaRPr lang="ru-RU" smtClean="0"/>
          </a:p>
        </p:txBody>
      </p:sp>
      <p:sp>
        <p:nvSpPr>
          <p:cNvPr id="392195" name="Slide Number Placeholder 3"/>
          <p:cNvSpPr>
            <a:spLocks noGrp="1"/>
          </p:cNvSpPr>
          <p:nvPr>
            <p:ph type="sldNum" sz="quarter" idx="5"/>
          </p:nvPr>
        </p:nvSpPr>
        <p:spPr>
          <a:noFill/>
        </p:spPr>
        <p:txBody>
          <a:bodyPr/>
          <a:lstStyle/>
          <a:p>
            <a:fld id="{7D28D651-03C5-461A-9EFC-9166BBB64415}" type="slidenum">
              <a:rPr lang="en-US" smtClean="0"/>
              <a:pPr/>
              <a:t>26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Slide Image Placeholder 1"/>
          <p:cNvSpPr>
            <a:spLocks noGrp="1" noRot="1" noChangeAspect="1" noTextEdit="1"/>
          </p:cNvSpPr>
          <p:nvPr>
            <p:ph type="sldImg"/>
          </p:nvPr>
        </p:nvSpPr>
        <p:spPr bwMode="auto">
          <a:noFill/>
          <a:ln>
            <a:solidFill>
              <a:srgbClr val="000000"/>
            </a:solidFill>
            <a:miter lim="800000"/>
            <a:headEnd/>
            <a:tailEnd/>
          </a:ln>
        </p:spPr>
      </p:sp>
      <p:sp>
        <p:nvSpPr>
          <p:cNvPr id="394242" name="Notes Placeholder 2"/>
          <p:cNvSpPr>
            <a:spLocks noGrp="1"/>
          </p:cNvSpPr>
          <p:nvPr>
            <p:ph type="body" idx="1"/>
          </p:nvPr>
        </p:nvSpPr>
        <p:spPr>
          <a:noFill/>
          <a:ln/>
        </p:spPr>
        <p:txBody>
          <a:bodyPr/>
          <a:lstStyle/>
          <a:p>
            <a:endParaRPr lang="ru-RU" smtClean="0"/>
          </a:p>
        </p:txBody>
      </p:sp>
      <p:sp>
        <p:nvSpPr>
          <p:cNvPr id="394243"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A16B2343-B340-410E-8D7D-761EA67B12B5}" type="slidenum">
              <a:rPr lang="en-US" sz="1200">
                <a:solidFill>
                  <a:srgbClr val="000000"/>
                </a:solidFill>
                <a:latin typeface="Calibri" pitchFamily="34" charset="0"/>
              </a:rPr>
              <a:pPr algn="r" defTabSz="939800"/>
              <a:t>27</a:t>
            </a:fld>
            <a:endParaRPr lang="en-US" sz="120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a:noFill/>
          <a:ln/>
        </p:spPr>
        <p:txBody>
          <a:bodyPr/>
          <a:lstStyle/>
          <a:p>
            <a:pPr marL="339725" indent="-339725">
              <a:lnSpc>
                <a:spcPct val="80000"/>
              </a:lnSpc>
              <a:spcBef>
                <a:spcPct val="0"/>
              </a:spcBef>
            </a:pPr>
            <a:endParaRPr lang="ru-RU" sz="800" smtClean="0"/>
          </a:p>
        </p:txBody>
      </p:sp>
      <p:sp>
        <p:nvSpPr>
          <p:cNvPr id="156675"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5E578691-FA30-4F91-80B3-9C98400390B5}" type="slidenum">
              <a:rPr lang="en-US" sz="1200">
                <a:solidFill>
                  <a:srgbClr val="000000"/>
                </a:solidFill>
                <a:latin typeface="Calibri" pitchFamily="34" charset="0"/>
              </a:rPr>
              <a:pPr algn="r" defTabSz="939800"/>
              <a:t>5</a:t>
            </a:fld>
            <a:endParaRPr lang="en-US" sz="120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7"/>
          <p:cNvSpPr txBox="1">
            <a:spLocks noGrp="1" noChangeArrowheads="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5AFD53F3-B148-45EF-9A1A-135EBCDFA24C}" type="slidenum">
              <a:rPr lang="en-US" sz="1200">
                <a:solidFill>
                  <a:srgbClr val="000000"/>
                </a:solidFill>
              </a:rPr>
              <a:pPr algn="r" defTabSz="939800"/>
              <a:t>30</a:t>
            </a:fld>
            <a:endParaRPr lang="en-US" sz="1200">
              <a:solidFill>
                <a:srgbClr val="000000"/>
              </a:solidFill>
            </a:endParaRPr>
          </a:p>
        </p:txBody>
      </p:sp>
      <p:sp>
        <p:nvSpPr>
          <p:cNvPr id="398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8339" name="Rectangle 3"/>
          <p:cNvSpPr>
            <a:spLocks noGrp="1" noChangeArrowheads="1"/>
          </p:cNvSpPr>
          <p:nvPr>
            <p:ph type="body" idx="1"/>
          </p:nvPr>
        </p:nvSpPr>
        <p:spPr>
          <a:noFill/>
          <a:ln/>
        </p:spPr>
        <p:txBody>
          <a:bodyPr/>
          <a:lstStyle/>
          <a:p>
            <a:pPr eaLnBrk="1" hangingPunct="1">
              <a:lnSpc>
                <a:spcPct val="90000"/>
              </a:lnSpc>
              <a:spcBef>
                <a:spcPct val="0"/>
              </a:spcBef>
            </a:pPr>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Slide Image Placeholder 1"/>
          <p:cNvSpPr>
            <a:spLocks noGrp="1" noRot="1" noChangeAspect="1" noTextEdit="1"/>
          </p:cNvSpPr>
          <p:nvPr>
            <p:ph type="sldImg"/>
          </p:nvPr>
        </p:nvSpPr>
        <p:spPr bwMode="auto">
          <a:noFill/>
          <a:ln>
            <a:solidFill>
              <a:srgbClr val="000000"/>
            </a:solidFill>
            <a:miter lim="800000"/>
            <a:headEnd/>
            <a:tailEnd/>
          </a:ln>
        </p:spPr>
      </p:sp>
      <p:sp>
        <p:nvSpPr>
          <p:cNvPr id="400386" name="Notes Placeholder 2"/>
          <p:cNvSpPr>
            <a:spLocks noGrp="1"/>
          </p:cNvSpPr>
          <p:nvPr>
            <p:ph type="body" idx="1"/>
          </p:nvPr>
        </p:nvSpPr>
        <p:spPr>
          <a:noFill/>
          <a:ln/>
        </p:spPr>
        <p:txBody>
          <a:bodyPr/>
          <a:lstStyle/>
          <a:p>
            <a:endParaRPr lang="ru-RU" smtClean="0"/>
          </a:p>
        </p:txBody>
      </p:sp>
      <p:sp>
        <p:nvSpPr>
          <p:cNvPr id="400387" name="Slide Number Placeholder 3"/>
          <p:cNvSpPr>
            <a:spLocks noGrp="1"/>
          </p:cNvSpPr>
          <p:nvPr>
            <p:ph type="sldNum" sz="quarter" idx="5"/>
          </p:nvPr>
        </p:nvSpPr>
        <p:spPr>
          <a:noFill/>
        </p:spPr>
        <p:txBody>
          <a:bodyPr/>
          <a:lstStyle/>
          <a:p>
            <a:fld id="{4B0C31EF-435B-4606-8501-607D6C4E573E}" type="slidenum">
              <a:rPr lang="en-US" smtClean="0"/>
              <a:pPr/>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a:noFill/>
          <a:ln/>
        </p:spPr>
        <p:txBody>
          <a:bodyPr/>
          <a:lstStyle/>
          <a:p>
            <a:pPr marL="342900" lvl="1" indent="-342900">
              <a:lnSpc>
                <a:spcPct val="150000"/>
              </a:lnSpc>
              <a:spcBef>
                <a:spcPts val="300"/>
              </a:spcBef>
              <a:spcAft>
                <a:spcPts val="300"/>
              </a:spcAft>
            </a:pPr>
            <a:endParaRPr lang="ru-RU" smtClean="0"/>
          </a:p>
        </p:txBody>
      </p:sp>
      <p:sp>
        <p:nvSpPr>
          <p:cNvPr id="158723"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92CBF3A2-1196-4F36-97F5-D3CB9FF05246}" type="slidenum">
              <a:rPr lang="en-US" sz="1200">
                <a:latin typeface="Calibri" pitchFamily="34" charset="0"/>
              </a:rPr>
              <a:pPr algn="r" defTabSz="939800"/>
              <a:t>6</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a:noFill/>
          <a:ln/>
        </p:spPr>
        <p:txBody>
          <a:bodyPr/>
          <a:lstStyle/>
          <a:p>
            <a:r>
              <a:rPr lang="en-US" smtClean="0"/>
              <a:t>DCO with 6 frequencies [5,16], [6, 20], [8, 24]Mhz </a:t>
            </a:r>
          </a:p>
          <a:p>
            <a:r>
              <a:rPr lang="en-US" smtClean="0"/>
              <a:t>eUSCI : supports multiple slaves</a:t>
            </a:r>
          </a:p>
          <a:p>
            <a:r>
              <a:rPr lang="en-US" smtClean="0"/>
              <a:t>Comp_D: </a:t>
            </a:r>
          </a:p>
          <a:p>
            <a:r>
              <a:rPr lang="en-US" smtClean="0"/>
              <a:t>5 imers</a:t>
            </a:r>
          </a:p>
          <a:p>
            <a:r>
              <a:rPr lang="en-US" smtClean="0"/>
              <a:t>4 ports with interrupt wakeup </a:t>
            </a:r>
          </a:p>
          <a:p>
            <a:r>
              <a:rPr lang="en-US" smtClean="0"/>
              <a:t>MPU</a:t>
            </a:r>
          </a:p>
          <a:p>
            <a:endParaRPr lang="en-US" smtClean="0"/>
          </a:p>
        </p:txBody>
      </p:sp>
      <p:sp>
        <p:nvSpPr>
          <p:cNvPr id="162819" name="Slide Number Placeholder 3"/>
          <p:cNvSpPr>
            <a:spLocks noGrp="1"/>
          </p:cNvSpPr>
          <p:nvPr>
            <p:ph type="sldNum" sz="quarter" idx="5"/>
          </p:nvPr>
        </p:nvSpPr>
        <p:spPr>
          <a:noFill/>
        </p:spPr>
        <p:txBody>
          <a:bodyPr/>
          <a:lstStyle/>
          <a:p>
            <a:fld id="{F3C68706-A676-41E9-86DE-A86F3A54D7FC}"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txBox="1">
            <a:spLocks noGrp="1" noChangeArrowheads="1"/>
          </p:cNvSpPr>
          <p:nvPr/>
        </p:nvSpPr>
        <p:spPr bwMode="auto">
          <a:xfrm>
            <a:off x="4014788" y="8902700"/>
            <a:ext cx="3070225" cy="468313"/>
          </a:xfrm>
          <a:prstGeom prst="rect">
            <a:avLst/>
          </a:prstGeom>
          <a:noFill/>
          <a:ln w="9525">
            <a:noFill/>
            <a:miter lim="800000"/>
            <a:headEnd/>
            <a:tailEnd/>
          </a:ln>
        </p:spPr>
        <p:txBody>
          <a:bodyPr lIns="94037" tIns="47019" rIns="94037" bIns="47019" anchor="b"/>
          <a:lstStyle/>
          <a:p>
            <a:pPr algn="r" defTabSz="941388"/>
            <a:fld id="{0953C03E-8326-46CE-A2FC-068838E0CB81}" type="slidenum">
              <a:rPr lang="en-US" sz="1200"/>
              <a:pPr algn="r" defTabSz="941388"/>
              <a:t>13</a:t>
            </a:fld>
            <a:endParaRPr lang="en-US" sz="1200"/>
          </a:p>
        </p:txBody>
      </p:sp>
      <p:sp>
        <p:nvSpPr>
          <p:cNvPr id="167938" name="Rectangle 2"/>
          <p:cNvSpPr>
            <a:spLocks noGrp="1" noRot="1" noChangeArrowheads="1" noTextEdit="1"/>
          </p:cNvSpPr>
          <p:nvPr>
            <p:ph type="sldImg"/>
          </p:nvPr>
        </p:nvSpPr>
        <p:spPr bwMode="auto">
          <a:noFill/>
          <a:ln>
            <a:solidFill>
              <a:srgbClr val="000000"/>
            </a:solidFill>
            <a:miter lim="800000"/>
            <a:headEnd/>
            <a:tailEnd/>
          </a:ln>
        </p:spPr>
      </p:sp>
      <p:sp>
        <p:nvSpPr>
          <p:cNvPr id="167939" name="Rectangle 3"/>
          <p:cNvSpPr>
            <a:spLocks noGrp="1" noChangeArrowheads="1"/>
          </p:cNvSpPr>
          <p:nvPr>
            <p:ph type="body" idx="1"/>
          </p:nvPr>
        </p:nvSpPr>
        <p:spPr>
          <a:xfrm>
            <a:off x="709613" y="4452938"/>
            <a:ext cx="5667375" cy="4216400"/>
          </a:xfrm>
          <a:noFill/>
          <a:ln/>
        </p:spPr>
        <p:txBody>
          <a:bodyPr lIns="94037" tIns="47019" rIns="94037" bIns="47019"/>
          <a:lstStyle/>
          <a:p>
            <a:pPr>
              <a:lnSpc>
                <a:spcPct val="80000"/>
              </a:lnSpc>
            </a:pPr>
            <a:r>
              <a:rPr lang="en-US" sz="1000" smtClean="0"/>
              <a:t>Think about any data logging application and the impact that this speed can bring you. </a:t>
            </a:r>
          </a:p>
          <a:p>
            <a:pPr>
              <a:lnSpc>
                <a:spcPct val="80000"/>
              </a:lnSpc>
            </a:pPr>
            <a:r>
              <a:rPr lang="en-US" sz="1000" smtClean="0"/>
              <a:t>A customer example was one where the needed to change the firmware of the slave 430 on-the-fly to enable it to perform different actions as decided by the host. </a:t>
            </a:r>
          </a:p>
          <a:p>
            <a:pPr>
              <a:lnSpc>
                <a:spcPct val="80000"/>
              </a:lnSpc>
            </a:pPr>
            <a:r>
              <a:rPr lang="en-US" sz="1000" smtClean="0"/>
              <a:t>Previously unthinkable, with FRAM possible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noChangeArrowheads="1"/>
          </p:cNvSpPr>
          <p:nvPr/>
        </p:nvSpPr>
        <p:spPr bwMode="auto">
          <a:xfrm>
            <a:off x="4014788" y="8902700"/>
            <a:ext cx="3070225" cy="468313"/>
          </a:xfrm>
          <a:prstGeom prst="rect">
            <a:avLst/>
          </a:prstGeom>
          <a:noFill/>
          <a:ln w="9525">
            <a:noFill/>
            <a:miter lim="800000"/>
            <a:headEnd/>
            <a:tailEnd/>
          </a:ln>
        </p:spPr>
        <p:txBody>
          <a:bodyPr lIns="94037" tIns="47019" rIns="94037" bIns="47019" anchor="b"/>
          <a:lstStyle/>
          <a:p>
            <a:pPr algn="r" defTabSz="941388"/>
            <a:fld id="{AC4A1601-AD03-432B-B52A-EEA7D31A78CA}" type="slidenum">
              <a:rPr lang="en-US" sz="1200"/>
              <a:pPr algn="r" defTabSz="941388"/>
              <a:t>14</a:t>
            </a:fld>
            <a:endParaRPr lang="en-US" sz="1200"/>
          </a:p>
        </p:txBody>
      </p:sp>
      <p:sp>
        <p:nvSpPr>
          <p:cNvPr id="169986" name="Rectangle 2"/>
          <p:cNvSpPr>
            <a:spLocks noGrp="1" noRot="1" noChangeArrowheads="1" noTextEdit="1"/>
          </p:cNvSpPr>
          <p:nvPr>
            <p:ph type="sldImg"/>
          </p:nvPr>
        </p:nvSpPr>
        <p:spPr bwMode="auto">
          <a:noFill/>
          <a:ln>
            <a:solidFill>
              <a:srgbClr val="000000"/>
            </a:solidFill>
            <a:miter lim="800000"/>
            <a:headEnd/>
            <a:tailEnd/>
          </a:ln>
        </p:spPr>
      </p:sp>
      <p:sp>
        <p:nvSpPr>
          <p:cNvPr id="169987" name="Rectangle 3"/>
          <p:cNvSpPr>
            <a:spLocks noGrp="1" noChangeArrowheads="1"/>
          </p:cNvSpPr>
          <p:nvPr>
            <p:ph type="body" idx="1"/>
          </p:nvPr>
        </p:nvSpPr>
        <p:spPr>
          <a:xfrm>
            <a:off x="709613" y="4452938"/>
            <a:ext cx="5667375" cy="4216400"/>
          </a:xfrm>
          <a:noFill/>
          <a:ln/>
        </p:spPr>
        <p:txBody>
          <a:bodyPr lIns="94037" tIns="47019" rIns="94037" bIns="47019"/>
          <a:lstStyle/>
          <a:p>
            <a:pPr>
              <a:lnSpc>
                <a:spcPct val="80000"/>
              </a:lnSpc>
            </a:pPr>
            <a:r>
              <a:rPr lang="en-US" sz="1000" smtClean="0"/>
              <a:t>Applications: </a:t>
            </a:r>
          </a:p>
          <a:p>
            <a:pPr>
              <a:lnSpc>
                <a:spcPct val="80000"/>
              </a:lnSpc>
            </a:pPr>
            <a:endParaRPr lang="en-US" sz="1000" smtClean="0"/>
          </a:p>
          <a:p>
            <a:pPr>
              <a:lnSpc>
                <a:spcPct val="80000"/>
              </a:lnSpc>
            </a:pPr>
            <a:r>
              <a:rPr lang="en-US" sz="1000" smtClean="0"/>
              <a:t>There is a definite crossover point where if the Flash writes take place once a day or once a minute – the power savings from FRAM are averaged out. </a:t>
            </a:r>
          </a:p>
          <a:p>
            <a:pPr>
              <a:lnSpc>
                <a:spcPct val="80000"/>
              </a:lnSpc>
            </a:pPr>
            <a:r>
              <a:rPr lang="en-US" sz="1000" smtClean="0"/>
              <a:t>In this case Flash gives better standby numbers. </a:t>
            </a:r>
          </a:p>
          <a:p>
            <a:pPr>
              <a:lnSpc>
                <a:spcPct val="80000"/>
              </a:lnSpc>
            </a:pPr>
            <a:endParaRPr lang="en-US" sz="1000" smtClean="0"/>
          </a:p>
          <a:p>
            <a:pPr>
              <a:lnSpc>
                <a:spcPct val="80000"/>
              </a:lnSpc>
            </a:pPr>
            <a:r>
              <a:rPr lang="en-US" sz="1000" smtClean="0"/>
              <a:t>But for apps that spend &gt;50% time writing to NV memory – FRAM makes a huge improvement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txBox="1">
            <a:spLocks noGrp="1" noChangeArrowheads="1"/>
          </p:cNvSpPr>
          <p:nvPr/>
        </p:nvSpPr>
        <p:spPr bwMode="auto">
          <a:xfrm>
            <a:off x="4014788" y="8902700"/>
            <a:ext cx="3070225" cy="468313"/>
          </a:xfrm>
          <a:prstGeom prst="rect">
            <a:avLst/>
          </a:prstGeom>
          <a:noFill/>
          <a:ln w="9525">
            <a:noFill/>
            <a:miter lim="800000"/>
            <a:headEnd/>
            <a:tailEnd/>
          </a:ln>
        </p:spPr>
        <p:txBody>
          <a:bodyPr lIns="94037" tIns="47019" rIns="94037" bIns="47019" anchor="b"/>
          <a:lstStyle/>
          <a:p>
            <a:pPr algn="r" defTabSz="941388"/>
            <a:fld id="{EAAC1EE0-1019-4B8E-8CEF-C120C15D64D4}" type="slidenum">
              <a:rPr lang="en-US" sz="1200"/>
              <a:pPr algn="r" defTabSz="941388"/>
              <a:t>15</a:t>
            </a:fld>
            <a:endParaRPr lang="en-US" sz="1200"/>
          </a:p>
        </p:txBody>
      </p:sp>
      <p:sp>
        <p:nvSpPr>
          <p:cNvPr id="172034" name="Rectangle 2"/>
          <p:cNvSpPr>
            <a:spLocks noGrp="1" noRot="1" noChangeArrowheads="1" noTextEdit="1"/>
          </p:cNvSpPr>
          <p:nvPr>
            <p:ph type="sldImg"/>
          </p:nvPr>
        </p:nvSpPr>
        <p:spPr bwMode="auto">
          <a:noFill/>
          <a:ln>
            <a:solidFill>
              <a:srgbClr val="000000"/>
            </a:solidFill>
            <a:miter lim="800000"/>
            <a:headEnd/>
            <a:tailEnd/>
          </a:ln>
        </p:spPr>
      </p:sp>
      <p:sp>
        <p:nvSpPr>
          <p:cNvPr id="172035" name="Rectangle 3"/>
          <p:cNvSpPr>
            <a:spLocks noGrp="1" noChangeArrowheads="1"/>
          </p:cNvSpPr>
          <p:nvPr>
            <p:ph type="body" idx="1"/>
          </p:nvPr>
        </p:nvSpPr>
        <p:spPr>
          <a:xfrm>
            <a:off x="709613" y="4452938"/>
            <a:ext cx="5667375" cy="4216400"/>
          </a:xfrm>
          <a:noFill/>
          <a:ln/>
        </p:spPr>
        <p:txBody>
          <a:bodyPr lIns="94037" tIns="47019" rIns="94037" bIns="47019"/>
          <a:lstStyle/>
          <a:p>
            <a:pPr>
              <a:lnSpc>
                <a:spcPct val="80000"/>
              </a:lnSpc>
            </a:pPr>
            <a:r>
              <a:rPr lang="en-US" sz="1000" smtClean="0"/>
              <a:t>Applications:</a:t>
            </a:r>
          </a:p>
          <a:p>
            <a:pPr>
              <a:lnSpc>
                <a:spcPct val="80000"/>
              </a:lnSpc>
            </a:pPr>
            <a:r>
              <a:rPr lang="en-US" sz="1000" smtClean="0"/>
              <a:t>Over the air updates in FRAM Vs Flash </a:t>
            </a:r>
          </a:p>
          <a:p>
            <a:pPr>
              <a:lnSpc>
                <a:spcPct val="80000"/>
              </a:lnSpc>
            </a:pPr>
            <a:r>
              <a:rPr lang="en-US" sz="1000" smtClean="0"/>
              <a:t>Customer#1 who required non-blocking writes 400KHz streaming I2C</a:t>
            </a:r>
          </a:p>
          <a:p>
            <a:pPr>
              <a:lnSpc>
                <a:spcPct val="80000"/>
              </a:lnSpc>
            </a:pPr>
            <a:r>
              <a:rPr lang="en-US" sz="1000" smtClean="0"/>
              <a:t>Customer#2 firmware update – could not be unresponsive to interrupts</a:t>
            </a:r>
          </a:p>
          <a:p>
            <a:pPr>
              <a:lnSpc>
                <a:spcPct val="80000"/>
              </a:lnSpc>
            </a:pPr>
            <a:endParaRPr lang="en-US" sz="1000" smtClean="0"/>
          </a:p>
          <a:p>
            <a:pPr>
              <a:lnSpc>
                <a:spcPct val="80000"/>
              </a:lnSpc>
            </a:pPr>
            <a:r>
              <a:rPr lang="en-US" sz="1000" smtClean="0"/>
              <a:t>Flash write disadvantages:</a:t>
            </a:r>
          </a:p>
          <a:p>
            <a:pPr>
              <a:lnSpc>
                <a:spcPct val="80000"/>
              </a:lnSpc>
            </a:pPr>
            <a:r>
              <a:rPr lang="en-US" sz="1000" smtClean="0"/>
              <a:t>Flash controller is on all the time </a:t>
            </a:r>
          </a:p>
          <a:p>
            <a:pPr>
              <a:lnSpc>
                <a:spcPct val="80000"/>
              </a:lnSpc>
            </a:pPr>
            <a:r>
              <a:rPr lang="en-US" sz="1000" smtClean="0"/>
              <a:t>CPU is held during the flash write </a:t>
            </a:r>
          </a:p>
          <a:p>
            <a:pPr>
              <a:lnSpc>
                <a:spcPct val="80000"/>
              </a:lnSpc>
            </a:pPr>
            <a:r>
              <a:rPr lang="en-US" sz="1000" smtClean="0"/>
              <a:t>No interrupts during flash write!!</a:t>
            </a:r>
          </a:p>
          <a:p>
            <a:pPr>
              <a:lnSpc>
                <a:spcPct val="80000"/>
              </a:lnSpc>
            </a:pPr>
            <a:r>
              <a:rPr lang="en-US" sz="1000" smtClean="0"/>
              <a:t>Low energy applications powered off a super cap cannot support the high peak current of flash erase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4014788" y="8902700"/>
            <a:ext cx="3070225" cy="468313"/>
          </a:xfrm>
          <a:prstGeom prst="rect">
            <a:avLst/>
          </a:prstGeom>
          <a:noFill/>
          <a:ln w="9525">
            <a:noFill/>
            <a:miter lim="800000"/>
            <a:headEnd/>
            <a:tailEnd/>
          </a:ln>
        </p:spPr>
        <p:txBody>
          <a:bodyPr lIns="94037" tIns="47019" rIns="94037" bIns="47019" anchor="b"/>
          <a:lstStyle/>
          <a:p>
            <a:pPr algn="r" defTabSz="941388"/>
            <a:fld id="{60648E4D-DCE3-4556-BAE7-13B7FAA26607}" type="slidenum">
              <a:rPr lang="en-US" sz="1200"/>
              <a:pPr algn="r" defTabSz="941388"/>
              <a:t>16</a:t>
            </a:fld>
            <a:endParaRPr lang="en-US" sz="1200"/>
          </a:p>
        </p:txBody>
      </p:sp>
      <p:sp>
        <p:nvSpPr>
          <p:cNvPr id="174082" name="Rectangle 2"/>
          <p:cNvSpPr>
            <a:spLocks noGrp="1" noRot="1" noChangeArrowheads="1" noTextEdit="1"/>
          </p:cNvSpPr>
          <p:nvPr>
            <p:ph type="sldImg"/>
          </p:nvPr>
        </p:nvSpPr>
        <p:spPr bwMode="auto">
          <a:noFill/>
          <a:ln>
            <a:solidFill>
              <a:srgbClr val="000000"/>
            </a:solidFill>
            <a:miter lim="800000"/>
            <a:headEnd/>
            <a:tailEnd/>
          </a:ln>
        </p:spPr>
      </p:sp>
      <p:sp>
        <p:nvSpPr>
          <p:cNvPr id="174083" name="Rectangle 3"/>
          <p:cNvSpPr>
            <a:spLocks noGrp="1" noChangeArrowheads="1"/>
          </p:cNvSpPr>
          <p:nvPr>
            <p:ph type="body" idx="1"/>
          </p:nvPr>
        </p:nvSpPr>
        <p:spPr>
          <a:xfrm>
            <a:off x="709613" y="4452938"/>
            <a:ext cx="5667375" cy="4216400"/>
          </a:xfrm>
          <a:noFill/>
          <a:ln/>
        </p:spPr>
        <p:txBody>
          <a:bodyPr lIns="94037" tIns="47019" rIns="94037" bIns="47019"/>
          <a:lstStyle/>
          <a:p>
            <a:r>
              <a:rPr lang="en-US" smtClean="0"/>
              <a:t>Applications: </a:t>
            </a:r>
          </a:p>
          <a:p>
            <a:endParaRPr lang="en-US" smtClean="0"/>
          </a:p>
          <a:p>
            <a:pPr>
              <a:lnSpc>
                <a:spcPct val="125000"/>
              </a:lnSpc>
              <a:spcBef>
                <a:spcPct val="20000"/>
              </a:spcBef>
              <a:buClr>
                <a:schemeClr val="folHlink"/>
              </a:buClr>
              <a:buSzPct val="60000"/>
              <a:buFontTx/>
              <a:buChar char="•"/>
            </a:pPr>
            <a:r>
              <a:rPr lang="en-US" b="1" smtClean="0">
                <a:sym typeface="Wingdings" pitchFamily="2" charset="2"/>
              </a:rPr>
              <a:t>E-metering application – timestamp backup etc</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txBox="1">
            <a:spLocks noGrp="1" noChangeArrowheads="1"/>
          </p:cNvSpPr>
          <p:nvPr/>
        </p:nvSpPr>
        <p:spPr bwMode="auto">
          <a:xfrm>
            <a:off x="4014788" y="8902700"/>
            <a:ext cx="3070225" cy="468313"/>
          </a:xfrm>
          <a:prstGeom prst="rect">
            <a:avLst/>
          </a:prstGeom>
          <a:noFill/>
          <a:ln w="9525">
            <a:noFill/>
            <a:miter lim="800000"/>
            <a:headEnd/>
            <a:tailEnd/>
          </a:ln>
        </p:spPr>
        <p:txBody>
          <a:bodyPr lIns="94037" tIns="47019" rIns="94037" bIns="47019" anchor="b"/>
          <a:lstStyle/>
          <a:p>
            <a:pPr algn="r" defTabSz="941388"/>
            <a:fld id="{619A64D8-F701-441F-885B-02A1B0884BD2}" type="slidenum">
              <a:rPr lang="en-US" sz="1200"/>
              <a:pPr algn="r" defTabSz="941388"/>
              <a:t>17</a:t>
            </a:fld>
            <a:endParaRPr lang="en-US" sz="1200"/>
          </a:p>
        </p:txBody>
      </p:sp>
      <p:sp>
        <p:nvSpPr>
          <p:cNvPr id="176130" name="Rectangle 2"/>
          <p:cNvSpPr>
            <a:spLocks noGrp="1" noRot="1" noChangeArrowheads="1" noTextEdit="1"/>
          </p:cNvSpPr>
          <p:nvPr>
            <p:ph type="sldImg"/>
          </p:nvPr>
        </p:nvSpPr>
        <p:spPr bwMode="auto">
          <a:noFill/>
          <a:ln>
            <a:solidFill>
              <a:srgbClr val="000000"/>
            </a:solidFill>
            <a:miter lim="800000"/>
            <a:headEnd/>
            <a:tailEnd/>
          </a:ln>
        </p:spPr>
      </p:sp>
      <p:sp>
        <p:nvSpPr>
          <p:cNvPr id="176131" name="Rectangle 3"/>
          <p:cNvSpPr>
            <a:spLocks noGrp="1" noChangeArrowheads="1"/>
          </p:cNvSpPr>
          <p:nvPr>
            <p:ph type="body" idx="1"/>
          </p:nvPr>
        </p:nvSpPr>
        <p:spPr>
          <a:xfrm>
            <a:off x="709613" y="4452938"/>
            <a:ext cx="5667375" cy="4216400"/>
          </a:xfrm>
          <a:noFill/>
          <a:ln/>
        </p:spPr>
        <p:txBody>
          <a:bodyPr lIns="94037" tIns="47019" rIns="94037" bIns="47019"/>
          <a:lstStyle/>
          <a:p>
            <a:pPr>
              <a:lnSpc>
                <a:spcPct val="80000"/>
              </a:lnSpc>
            </a:pPr>
            <a:r>
              <a:rPr lang="en-US" sz="1000" smtClean="0"/>
              <a:t>Applications: </a:t>
            </a:r>
          </a:p>
          <a:p>
            <a:pPr>
              <a:lnSpc>
                <a:spcPct val="80000"/>
              </a:lnSpc>
            </a:pPr>
            <a:endParaRPr lang="en-US" sz="1000" smtClean="0"/>
          </a:p>
          <a:p>
            <a:pPr>
              <a:lnSpc>
                <a:spcPct val="80000"/>
              </a:lnSpc>
            </a:pPr>
            <a:r>
              <a:rPr lang="en-US" sz="1000" smtClean="0"/>
              <a:t>Unique verticals such as DRM that require very high endurance</a:t>
            </a:r>
          </a:p>
          <a:p>
            <a:pPr>
              <a:lnSpc>
                <a:spcPct val="80000"/>
              </a:lnSpc>
            </a:pPr>
            <a:r>
              <a:rPr lang="en-US" sz="1000" smtClean="0"/>
              <a:t>Any handheld applications such as BGMs that require multiple flash locations or redundancy to increase endurance because flash cannot perform random writes</a:t>
            </a:r>
            <a:r>
              <a:rPr lang="en-US" sz="1000" smtClean="0">
                <a:sym typeface="Wingdings" pitchFamily="2" charset="2"/>
              </a:rPr>
              <a:t> are significantly improved by FRAM</a:t>
            </a:r>
            <a:endParaRPr lang="en-US" sz="10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51507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1507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29_Title Slide">
    <p:spTree>
      <p:nvGrpSpPr>
        <p:cNvPr id="1" name=""/>
        <p:cNvGrpSpPr/>
        <p:nvPr/>
      </p:nvGrpSpPr>
      <p:grpSpPr>
        <a:xfrm>
          <a:off x="0" y="0"/>
          <a:ext cx="0" cy="0"/>
          <a:chOff x="0" y="0"/>
          <a:chExt cx="0" cy="0"/>
        </a:xfrm>
      </p:grpSpPr>
      <p:sp>
        <p:nvSpPr>
          <p:cNvPr id="53657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3657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108_Title Slide">
    <p:spTree>
      <p:nvGrpSpPr>
        <p:cNvPr id="1" name=""/>
        <p:cNvGrpSpPr/>
        <p:nvPr/>
      </p:nvGrpSpPr>
      <p:grpSpPr>
        <a:xfrm>
          <a:off x="0" y="0"/>
          <a:ext cx="0" cy="0"/>
          <a:chOff x="0" y="0"/>
          <a:chExt cx="0" cy="0"/>
        </a:xfrm>
      </p:grpSpPr>
      <p:sp>
        <p:nvSpPr>
          <p:cNvPr id="61440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1440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109_Title Slide">
    <p:spTree>
      <p:nvGrpSpPr>
        <p:cNvPr id="1" name=""/>
        <p:cNvGrpSpPr/>
        <p:nvPr/>
      </p:nvGrpSpPr>
      <p:grpSpPr>
        <a:xfrm>
          <a:off x="0" y="0"/>
          <a:ext cx="0" cy="0"/>
          <a:chOff x="0" y="0"/>
          <a:chExt cx="0" cy="0"/>
        </a:xfrm>
      </p:grpSpPr>
      <p:sp>
        <p:nvSpPr>
          <p:cNvPr id="61542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1542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110_Title Slide">
    <p:spTree>
      <p:nvGrpSpPr>
        <p:cNvPr id="1" name=""/>
        <p:cNvGrpSpPr/>
        <p:nvPr/>
      </p:nvGrpSpPr>
      <p:grpSpPr>
        <a:xfrm>
          <a:off x="0" y="0"/>
          <a:ext cx="0" cy="0"/>
          <a:chOff x="0" y="0"/>
          <a:chExt cx="0" cy="0"/>
        </a:xfrm>
      </p:grpSpPr>
      <p:sp>
        <p:nvSpPr>
          <p:cNvPr id="61645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1645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111_Title Slide">
    <p:spTree>
      <p:nvGrpSpPr>
        <p:cNvPr id="1" name=""/>
        <p:cNvGrpSpPr/>
        <p:nvPr/>
      </p:nvGrpSpPr>
      <p:grpSpPr>
        <a:xfrm>
          <a:off x="0" y="0"/>
          <a:ext cx="0" cy="0"/>
          <a:chOff x="0" y="0"/>
          <a:chExt cx="0" cy="0"/>
        </a:xfrm>
      </p:grpSpPr>
      <p:sp>
        <p:nvSpPr>
          <p:cNvPr id="61747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1747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112_Title Slide">
    <p:spTree>
      <p:nvGrpSpPr>
        <p:cNvPr id="1" name=""/>
        <p:cNvGrpSpPr/>
        <p:nvPr/>
      </p:nvGrpSpPr>
      <p:grpSpPr>
        <a:xfrm>
          <a:off x="0" y="0"/>
          <a:ext cx="0" cy="0"/>
          <a:chOff x="0" y="0"/>
          <a:chExt cx="0" cy="0"/>
        </a:xfrm>
      </p:grpSpPr>
      <p:sp>
        <p:nvSpPr>
          <p:cNvPr id="61849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1849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31_Title Slide">
    <p:spTree>
      <p:nvGrpSpPr>
        <p:cNvPr id="1" name=""/>
        <p:cNvGrpSpPr/>
        <p:nvPr/>
      </p:nvGrpSpPr>
      <p:grpSpPr>
        <a:xfrm>
          <a:off x="0" y="0"/>
          <a:ext cx="0" cy="0"/>
          <a:chOff x="0" y="0"/>
          <a:chExt cx="0" cy="0"/>
        </a:xfrm>
      </p:grpSpPr>
      <p:sp>
        <p:nvSpPr>
          <p:cNvPr id="53862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3862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57_Title Slide">
    <p:spTree>
      <p:nvGrpSpPr>
        <p:cNvPr id="1" name=""/>
        <p:cNvGrpSpPr/>
        <p:nvPr/>
      </p:nvGrpSpPr>
      <p:grpSpPr>
        <a:xfrm>
          <a:off x="0" y="0"/>
          <a:ext cx="0" cy="0"/>
          <a:chOff x="0" y="0"/>
          <a:chExt cx="0" cy="0"/>
        </a:xfrm>
      </p:grpSpPr>
      <p:sp>
        <p:nvSpPr>
          <p:cNvPr id="56422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6422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58_Title Slide">
    <p:spTree>
      <p:nvGrpSpPr>
        <p:cNvPr id="1" name=""/>
        <p:cNvGrpSpPr/>
        <p:nvPr/>
      </p:nvGrpSpPr>
      <p:grpSpPr>
        <a:xfrm>
          <a:off x="0" y="0"/>
          <a:ext cx="0" cy="0"/>
          <a:chOff x="0" y="0"/>
          <a:chExt cx="0" cy="0"/>
        </a:xfrm>
      </p:grpSpPr>
      <p:sp>
        <p:nvSpPr>
          <p:cNvPr id="56525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6525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65_Title Slide">
    <p:spTree>
      <p:nvGrpSpPr>
        <p:cNvPr id="1" name=""/>
        <p:cNvGrpSpPr/>
        <p:nvPr/>
      </p:nvGrpSpPr>
      <p:grpSpPr>
        <a:xfrm>
          <a:off x="0" y="0"/>
          <a:ext cx="0" cy="0"/>
          <a:chOff x="0" y="0"/>
          <a:chExt cx="0" cy="0"/>
        </a:xfrm>
      </p:grpSpPr>
      <p:sp>
        <p:nvSpPr>
          <p:cNvPr id="57241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7241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33_Title Slide">
    <p:spTree>
      <p:nvGrpSpPr>
        <p:cNvPr id="1" name=""/>
        <p:cNvGrpSpPr/>
        <p:nvPr/>
      </p:nvGrpSpPr>
      <p:grpSpPr>
        <a:xfrm>
          <a:off x="0" y="0"/>
          <a:ext cx="0" cy="0"/>
          <a:chOff x="0" y="0"/>
          <a:chExt cx="0" cy="0"/>
        </a:xfrm>
      </p:grpSpPr>
      <p:sp>
        <p:nvSpPr>
          <p:cNvPr id="54067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4067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6_Title Slide">
    <p:spTree>
      <p:nvGrpSpPr>
        <p:cNvPr id="1" name=""/>
        <p:cNvGrpSpPr/>
        <p:nvPr/>
      </p:nvGrpSpPr>
      <p:grpSpPr>
        <a:xfrm>
          <a:off x="0" y="0"/>
          <a:ext cx="0" cy="0"/>
          <a:chOff x="0" y="0"/>
          <a:chExt cx="0" cy="0"/>
        </a:xfrm>
      </p:grpSpPr>
      <p:sp>
        <p:nvSpPr>
          <p:cNvPr id="52429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2429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17_Title Slide">
    <p:spTree>
      <p:nvGrpSpPr>
        <p:cNvPr id="1" name=""/>
        <p:cNvGrpSpPr/>
        <p:nvPr/>
      </p:nvGrpSpPr>
      <p:grpSpPr>
        <a:xfrm>
          <a:off x="0" y="0"/>
          <a:ext cx="0" cy="0"/>
          <a:chOff x="0" y="0"/>
          <a:chExt cx="0" cy="0"/>
        </a:xfrm>
      </p:grpSpPr>
      <p:sp>
        <p:nvSpPr>
          <p:cNvPr id="52531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2531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51712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1712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51302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1302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51097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1097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1E50DB60-3892-4FE1-85E0-98E3464225B1}"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DFF90904-34BA-4F9E-B170-193FEFB52387}"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99F99430-B83B-42F4-8F9F-5AB83D0D6820}"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CCE5BD5F-F0D7-4E0D-BCCB-FFE13987C46B}"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8C119E5E-C04D-4374-91E4-5EEB8F6FF6DE}"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7CFA480F-6333-4EA6-8E05-E9503D06FFF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8_Title Slide">
    <p:spTree>
      <p:nvGrpSpPr>
        <p:cNvPr id="1" name=""/>
        <p:cNvGrpSpPr/>
        <p:nvPr/>
      </p:nvGrpSpPr>
      <p:grpSpPr>
        <a:xfrm>
          <a:off x="0" y="0"/>
          <a:ext cx="0" cy="0"/>
          <a:chOff x="0" y="0"/>
          <a:chExt cx="0" cy="0"/>
        </a:xfrm>
      </p:grpSpPr>
      <p:sp>
        <p:nvSpPr>
          <p:cNvPr id="50790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0790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9ADC1690-BE9F-4E95-A234-3A1F4AD7CA42}"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341B3546-69FA-4439-A5F2-C8600DAC16FD}"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665FE4EE-ABEB-4E93-ACFB-B96BBFC28E25}"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4800" y="-28575"/>
            <a:ext cx="2146300" cy="5907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28575"/>
            <a:ext cx="6288087" cy="5907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AE9A875C-656A-4E34-AAF1-21221E036E4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9_Title Slide">
    <p:spTree>
      <p:nvGrpSpPr>
        <p:cNvPr id="1" name=""/>
        <p:cNvGrpSpPr/>
        <p:nvPr/>
      </p:nvGrpSpPr>
      <p:grpSpPr>
        <a:xfrm>
          <a:off x="0" y="0"/>
          <a:ext cx="0" cy="0"/>
          <a:chOff x="0" y="0"/>
          <a:chExt cx="0" cy="0"/>
        </a:xfrm>
      </p:grpSpPr>
      <p:sp>
        <p:nvSpPr>
          <p:cNvPr id="52633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2633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20_Title Slide">
    <p:spTree>
      <p:nvGrpSpPr>
        <p:cNvPr id="1" name=""/>
        <p:cNvGrpSpPr/>
        <p:nvPr/>
      </p:nvGrpSpPr>
      <p:grpSpPr>
        <a:xfrm>
          <a:off x="0" y="0"/>
          <a:ext cx="0" cy="0"/>
          <a:chOff x="0" y="0"/>
          <a:chExt cx="0" cy="0"/>
        </a:xfrm>
      </p:grpSpPr>
      <p:sp>
        <p:nvSpPr>
          <p:cNvPr id="52736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2736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21_Title Slide">
    <p:spTree>
      <p:nvGrpSpPr>
        <p:cNvPr id="1" name=""/>
        <p:cNvGrpSpPr/>
        <p:nvPr/>
      </p:nvGrpSpPr>
      <p:grpSpPr>
        <a:xfrm>
          <a:off x="0" y="0"/>
          <a:ext cx="0" cy="0"/>
          <a:chOff x="0" y="0"/>
          <a:chExt cx="0" cy="0"/>
        </a:xfrm>
      </p:grpSpPr>
      <p:sp>
        <p:nvSpPr>
          <p:cNvPr id="52838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2838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22_Title Slide">
    <p:spTree>
      <p:nvGrpSpPr>
        <p:cNvPr id="1" name=""/>
        <p:cNvGrpSpPr/>
        <p:nvPr/>
      </p:nvGrpSpPr>
      <p:grpSpPr>
        <a:xfrm>
          <a:off x="0" y="0"/>
          <a:ext cx="0" cy="0"/>
          <a:chOff x="0" y="0"/>
          <a:chExt cx="0" cy="0"/>
        </a:xfrm>
      </p:grpSpPr>
      <p:sp>
        <p:nvSpPr>
          <p:cNvPr id="52941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2941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23_Title Slide">
    <p:spTree>
      <p:nvGrpSpPr>
        <p:cNvPr id="1" name=""/>
        <p:cNvGrpSpPr/>
        <p:nvPr/>
      </p:nvGrpSpPr>
      <p:grpSpPr>
        <a:xfrm>
          <a:off x="0" y="0"/>
          <a:ext cx="0" cy="0"/>
          <a:chOff x="0" y="0"/>
          <a:chExt cx="0" cy="0"/>
        </a:xfrm>
      </p:grpSpPr>
      <p:sp>
        <p:nvSpPr>
          <p:cNvPr id="53043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3043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24_Title Slide">
    <p:spTree>
      <p:nvGrpSpPr>
        <p:cNvPr id="1" name=""/>
        <p:cNvGrpSpPr/>
        <p:nvPr/>
      </p:nvGrpSpPr>
      <p:grpSpPr>
        <a:xfrm>
          <a:off x="0" y="0"/>
          <a:ext cx="0" cy="0"/>
          <a:chOff x="0" y="0"/>
          <a:chExt cx="0" cy="0"/>
        </a:xfrm>
      </p:grpSpPr>
      <p:sp>
        <p:nvSpPr>
          <p:cNvPr id="53145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3145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49_Title Slide">
    <p:spTree>
      <p:nvGrpSpPr>
        <p:cNvPr id="1" name=""/>
        <p:cNvGrpSpPr/>
        <p:nvPr/>
      </p:nvGrpSpPr>
      <p:grpSpPr>
        <a:xfrm>
          <a:off x="0" y="0"/>
          <a:ext cx="0" cy="0"/>
          <a:chOff x="0" y="0"/>
          <a:chExt cx="0" cy="0"/>
        </a:xfrm>
      </p:grpSpPr>
      <p:sp>
        <p:nvSpPr>
          <p:cNvPr id="55603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5603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51405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1405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6_Title Slide">
    <p:spTree>
      <p:nvGrpSpPr>
        <p:cNvPr id="1" name=""/>
        <p:cNvGrpSpPr/>
        <p:nvPr/>
      </p:nvGrpSpPr>
      <p:grpSpPr>
        <a:xfrm>
          <a:off x="0" y="0"/>
          <a:ext cx="0" cy="0"/>
          <a:chOff x="0" y="0"/>
          <a:chExt cx="0" cy="0"/>
        </a:xfrm>
      </p:grpSpPr>
      <p:sp>
        <p:nvSpPr>
          <p:cNvPr id="53350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3350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27_Title Slide">
    <p:spTree>
      <p:nvGrpSpPr>
        <p:cNvPr id="1" name=""/>
        <p:cNvGrpSpPr/>
        <p:nvPr/>
      </p:nvGrpSpPr>
      <p:grpSpPr>
        <a:xfrm>
          <a:off x="0" y="0"/>
          <a:ext cx="0" cy="0"/>
          <a:chOff x="0" y="0"/>
          <a:chExt cx="0" cy="0"/>
        </a:xfrm>
      </p:grpSpPr>
      <p:sp>
        <p:nvSpPr>
          <p:cNvPr id="53453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3453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28_Title Slide">
    <p:spTree>
      <p:nvGrpSpPr>
        <p:cNvPr id="1" name=""/>
        <p:cNvGrpSpPr/>
        <p:nvPr/>
      </p:nvGrpSpPr>
      <p:grpSpPr>
        <a:xfrm>
          <a:off x="0" y="0"/>
          <a:ext cx="0" cy="0"/>
          <a:chOff x="0" y="0"/>
          <a:chExt cx="0" cy="0"/>
        </a:xfrm>
      </p:grpSpPr>
      <p:sp>
        <p:nvSpPr>
          <p:cNvPr id="53555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3555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952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1952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50995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0995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62_Title Slide">
    <p:spTree>
      <p:nvGrpSpPr>
        <p:cNvPr id="1" name=""/>
        <p:cNvGrpSpPr/>
        <p:nvPr/>
      </p:nvGrpSpPr>
      <p:grpSpPr>
        <a:xfrm>
          <a:off x="0" y="0"/>
          <a:ext cx="0" cy="0"/>
          <a:chOff x="0" y="0"/>
          <a:chExt cx="0" cy="0"/>
        </a:xfrm>
      </p:grpSpPr>
      <p:sp>
        <p:nvSpPr>
          <p:cNvPr id="56934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6934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32_Title Slide">
    <p:spTree>
      <p:nvGrpSpPr>
        <p:cNvPr id="1" name=""/>
        <p:cNvGrpSpPr/>
        <p:nvPr/>
      </p:nvGrpSpPr>
      <p:grpSpPr>
        <a:xfrm>
          <a:off x="0" y="0"/>
          <a:ext cx="0" cy="0"/>
          <a:chOff x="0" y="0"/>
          <a:chExt cx="0" cy="0"/>
        </a:xfrm>
      </p:grpSpPr>
      <p:sp>
        <p:nvSpPr>
          <p:cNvPr id="53965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3965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34_Title Slide">
    <p:spTree>
      <p:nvGrpSpPr>
        <p:cNvPr id="1" name=""/>
        <p:cNvGrpSpPr/>
        <p:nvPr/>
      </p:nvGrpSpPr>
      <p:grpSpPr>
        <a:xfrm>
          <a:off x="0" y="0"/>
          <a:ext cx="0" cy="0"/>
          <a:chOff x="0" y="0"/>
          <a:chExt cx="0" cy="0"/>
        </a:xfrm>
      </p:grpSpPr>
      <p:sp>
        <p:nvSpPr>
          <p:cNvPr id="54169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4169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35_Title Slide">
    <p:spTree>
      <p:nvGrpSpPr>
        <p:cNvPr id="1" name=""/>
        <p:cNvGrpSpPr/>
        <p:nvPr/>
      </p:nvGrpSpPr>
      <p:grpSpPr>
        <a:xfrm>
          <a:off x="0" y="0"/>
          <a:ext cx="0" cy="0"/>
          <a:chOff x="0" y="0"/>
          <a:chExt cx="0" cy="0"/>
        </a:xfrm>
      </p:grpSpPr>
      <p:sp>
        <p:nvSpPr>
          <p:cNvPr id="54272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4272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36_Title Slide">
    <p:spTree>
      <p:nvGrpSpPr>
        <p:cNvPr id="1" name=""/>
        <p:cNvGrpSpPr/>
        <p:nvPr/>
      </p:nvGrpSpPr>
      <p:grpSpPr>
        <a:xfrm>
          <a:off x="0" y="0"/>
          <a:ext cx="0" cy="0"/>
          <a:chOff x="0" y="0"/>
          <a:chExt cx="0" cy="0"/>
        </a:xfrm>
      </p:grpSpPr>
      <p:sp>
        <p:nvSpPr>
          <p:cNvPr id="54374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4374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52121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2121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37_Title Slide">
    <p:spTree>
      <p:nvGrpSpPr>
        <p:cNvPr id="1" name=""/>
        <p:cNvGrpSpPr/>
        <p:nvPr/>
      </p:nvGrpSpPr>
      <p:grpSpPr>
        <a:xfrm>
          <a:off x="0" y="0"/>
          <a:ext cx="0" cy="0"/>
          <a:chOff x="0" y="0"/>
          <a:chExt cx="0" cy="0"/>
        </a:xfrm>
      </p:grpSpPr>
      <p:sp>
        <p:nvSpPr>
          <p:cNvPr id="54477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4477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38_Title Slide">
    <p:spTree>
      <p:nvGrpSpPr>
        <p:cNvPr id="1" name=""/>
        <p:cNvGrpSpPr/>
        <p:nvPr/>
      </p:nvGrpSpPr>
      <p:grpSpPr>
        <a:xfrm>
          <a:off x="0" y="0"/>
          <a:ext cx="0" cy="0"/>
          <a:chOff x="0" y="0"/>
          <a:chExt cx="0" cy="0"/>
        </a:xfrm>
      </p:grpSpPr>
      <p:sp>
        <p:nvSpPr>
          <p:cNvPr id="54579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4579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39_Title Slide">
    <p:spTree>
      <p:nvGrpSpPr>
        <p:cNvPr id="1" name=""/>
        <p:cNvGrpSpPr/>
        <p:nvPr/>
      </p:nvGrpSpPr>
      <p:grpSpPr>
        <a:xfrm>
          <a:off x="0" y="0"/>
          <a:ext cx="0" cy="0"/>
          <a:chOff x="0" y="0"/>
          <a:chExt cx="0" cy="0"/>
        </a:xfrm>
      </p:grpSpPr>
      <p:sp>
        <p:nvSpPr>
          <p:cNvPr id="54681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4681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40_Title Slide">
    <p:spTree>
      <p:nvGrpSpPr>
        <p:cNvPr id="1" name=""/>
        <p:cNvGrpSpPr/>
        <p:nvPr/>
      </p:nvGrpSpPr>
      <p:grpSpPr>
        <a:xfrm>
          <a:off x="0" y="0"/>
          <a:ext cx="0" cy="0"/>
          <a:chOff x="0" y="0"/>
          <a:chExt cx="0" cy="0"/>
        </a:xfrm>
      </p:grpSpPr>
      <p:sp>
        <p:nvSpPr>
          <p:cNvPr id="54784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4784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41_Title Slide">
    <p:spTree>
      <p:nvGrpSpPr>
        <p:cNvPr id="1" name=""/>
        <p:cNvGrpSpPr/>
        <p:nvPr/>
      </p:nvGrpSpPr>
      <p:grpSpPr>
        <a:xfrm>
          <a:off x="0" y="0"/>
          <a:ext cx="0" cy="0"/>
          <a:chOff x="0" y="0"/>
          <a:chExt cx="0" cy="0"/>
        </a:xfrm>
      </p:grpSpPr>
      <p:sp>
        <p:nvSpPr>
          <p:cNvPr id="54886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4886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42_Title Slide">
    <p:spTree>
      <p:nvGrpSpPr>
        <p:cNvPr id="1" name=""/>
        <p:cNvGrpSpPr/>
        <p:nvPr/>
      </p:nvGrpSpPr>
      <p:grpSpPr>
        <a:xfrm>
          <a:off x="0" y="0"/>
          <a:ext cx="0" cy="0"/>
          <a:chOff x="0" y="0"/>
          <a:chExt cx="0" cy="0"/>
        </a:xfrm>
      </p:grpSpPr>
      <p:sp>
        <p:nvSpPr>
          <p:cNvPr id="54989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4989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43_Title Slide">
    <p:spTree>
      <p:nvGrpSpPr>
        <p:cNvPr id="1" name=""/>
        <p:cNvGrpSpPr/>
        <p:nvPr/>
      </p:nvGrpSpPr>
      <p:grpSpPr>
        <a:xfrm>
          <a:off x="0" y="0"/>
          <a:ext cx="0" cy="0"/>
          <a:chOff x="0" y="0"/>
          <a:chExt cx="0" cy="0"/>
        </a:xfrm>
      </p:grpSpPr>
      <p:sp>
        <p:nvSpPr>
          <p:cNvPr id="55091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5091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44_Title Slide">
    <p:spTree>
      <p:nvGrpSpPr>
        <p:cNvPr id="1" name=""/>
        <p:cNvGrpSpPr/>
        <p:nvPr/>
      </p:nvGrpSpPr>
      <p:grpSpPr>
        <a:xfrm>
          <a:off x="0" y="0"/>
          <a:ext cx="0" cy="0"/>
          <a:chOff x="0" y="0"/>
          <a:chExt cx="0" cy="0"/>
        </a:xfrm>
      </p:grpSpPr>
      <p:sp>
        <p:nvSpPr>
          <p:cNvPr id="55193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5193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45_Title Slide">
    <p:spTree>
      <p:nvGrpSpPr>
        <p:cNvPr id="1" name=""/>
        <p:cNvGrpSpPr/>
        <p:nvPr/>
      </p:nvGrpSpPr>
      <p:grpSpPr>
        <a:xfrm>
          <a:off x="0" y="0"/>
          <a:ext cx="0" cy="0"/>
          <a:chOff x="0" y="0"/>
          <a:chExt cx="0" cy="0"/>
        </a:xfrm>
      </p:grpSpPr>
      <p:sp>
        <p:nvSpPr>
          <p:cNvPr id="55296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5296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46_Title Slide">
    <p:spTree>
      <p:nvGrpSpPr>
        <p:cNvPr id="1" name=""/>
        <p:cNvGrpSpPr/>
        <p:nvPr/>
      </p:nvGrpSpPr>
      <p:grpSpPr>
        <a:xfrm>
          <a:off x="0" y="0"/>
          <a:ext cx="0" cy="0"/>
          <a:chOff x="0" y="0"/>
          <a:chExt cx="0" cy="0"/>
        </a:xfrm>
      </p:grpSpPr>
      <p:sp>
        <p:nvSpPr>
          <p:cNvPr id="55398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5398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51200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1200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47_Title Slide">
    <p:spTree>
      <p:nvGrpSpPr>
        <p:cNvPr id="1" name=""/>
        <p:cNvGrpSpPr/>
        <p:nvPr/>
      </p:nvGrpSpPr>
      <p:grpSpPr>
        <a:xfrm>
          <a:off x="0" y="0"/>
          <a:ext cx="0" cy="0"/>
          <a:chOff x="0" y="0"/>
          <a:chExt cx="0" cy="0"/>
        </a:xfrm>
      </p:grpSpPr>
      <p:sp>
        <p:nvSpPr>
          <p:cNvPr id="50688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0688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48_Title Slide">
    <p:spTree>
      <p:nvGrpSpPr>
        <p:cNvPr id="1" name=""/>
        <p:cNvGrpSpPr/>
        <p:nvPr/>
      </p:nvGrpSpPr>
      <p:grpSpPr>
        <a:xfrm>
          <a:off x="0" y="0"/>
          <a:ext cx="0" cy="0"/>
          <a:chOff x="0" y="0"/>
          <a:chExt cx="0" cy="0"/>
        </a:xfrm>
      </p:grpSpPr>
      <p:sp>
        <p:nvSpPr>
          <p:cNvPr id="55501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5501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97_Title Slide">
    <p:spTree>
      <p:nvGrpSpPr>
        <p:cNvPr id="1" name=""/>
        <p:cNvGrpSpPr/>
        <p:nvPr/>
      </p:nvGrpSpPr>
      <p:grpSpPr>
        <a:xfrm>
          <a:off x="0" y="0"/>
          <a:ext cx="0" cy="0"/>
          <a:chOff x="0" y="0"/>
          <a:chExt cx="0" cy="0"/>
        </a:xfrm>
      </p:grpSpPr>
      <p:sp>
        <p:nvSpPr>
          <p:cNvPr id="60416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0416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50_Title Slide">
    <p:spTree>
      <p:nvGrpSpPr>
        <p:cNvPr id="1" name=""/>
        <p:cNvGrpSpPr/>
        <p:nvPr/>
      </p:nvGrpSpPr>
      <p:grpSpPr>
        <a:xfrm>
          <a:off x="0" y="0"/>
          <a:ext cx="0" cy="0"/>
          <a:chOff x="0" y="0"/>
          <a:chExt cx="0" cy="0"/>
        </a:xfrm>
      </p:grpSpPr>
      <p:sp>
        <p:nvSpPr>
          <p:cNvPr id="55705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5705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51_Title Slide">
    <p:spTree>
      <p:nvGrpSpPr>
        <p:cNvPr id="1" name=""/>
        <p:cNvGrpSpPr/>
        <p:nvPr/>
      </p:nvGrpSpPr>
      <p:grpSpPr>
        <a:xfrm>
          <a:off x="0" y="0"/>
          <a:ext cx="0" cy="0"/>
          <a:chOff x="0" y="0"/>
          <a:chExt cx="0" cy="0"/>
        </a:xfrm>
      </p:grpSpPr>
      <p:sp>
        <p:nvSpPr>
          <p:cNvPr id="55808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5808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52_Title Slide">
    <p:spTree>
      <p:nvGrpSpPr>
        <p:cNvPr id="1" name=""/>
        <p:cNvGrpSpPr/>
        <p:nvPr/>
      </p:nvGrpSpPr>
      <p:grpSpPr>
        <a:xfrm>
          <a:off x="0" y="0"/>
          <a:ext cx="0" cy="0"/>
          <a:chOff x="0" y="0"/>
          <a:chExt cx="0" cy="0"/>
        </a:xfrm>
      </p:grpSpPr>
      <p:sp>
        <p:nvSpPr>
          <p:cNvPr id="55910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5910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53_Title Slide">
    <p:spTree>
      <p:nvGrpSpPr>
        <p:cNvPr id="1" name=""/>
        <p:cNvGrpSpPr/>
        <p:nvPr/>
      </p:nvGrpSpPr>
      <p:grpSpPr>
        <a:xfrm>
          <a:off x="0" y="0"/>
          <a:ext cx="0" cy="0"/>
          <a:chOff x="0" y="0"/>
          <a:chExt cx="0" cy="0"/>
        </a:xfrm>
      </p:grpSpPr>
      <p:sp>
        <p:nvSpPr>
          <p:cNvPr id="56013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6013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54_Title Slide">
    <p:spTree>
      <p:nvGrpSpPr>
        <p:cNvPr id="1" name=""/>
        <p:cNvGrpSpPr/>
        <p:nvPr/>
      </p:nvGrpSpPr>
      <p:grpSpPr>
        <a:xfrm>
          <a:off x="0" y="0"/>
          <a:ext cx="0" cy="0"/>
          <a:chOff x="0" y="0"/>
          <a:chExt cx="0" cy="0"/>
        </a:xfrm>
      </p:grpSpPr>
      <p:sp>
        <p:nvSpPr>
          <p:cNvPr id="56115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6115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55_Title Slide">
    <p:spTree>
      <p:nvGrpSpPr>
        <p:cNvPr id="1" name=""/>
        <p:cNvGrpSpPr/>
        <p:nvPr/>
      </p:nvGrpSpPr>
      <p:grpSpPr>
        <a:xfrm>
          <a:off x="0" y="0"/>
          <a:ext cx="0" cy="0"/>
          <a:chOff x="0" y="0"/>
          <a:chExt cx="0" cy="0"/>
        </a:xfrm>
      </p:grpSpPr>
      <p:sp>
        <p:nvSpPr>
          <p:cNvPr id="56217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6217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56_Title Slide">
    <p:spTree>
      <p:nvGrpSpPr>
        <p:cNvPr id="1" name=""/>
        <p:cNvGrpSpPr/>
        <p:nvPr/>
      </p:nvGrpSpPr>
      <p:grpSpPr>
        <a:xfrm>
          <a:off x="0" y="0"/>
          <a:ext cx="0" cy="0"/>
          <a:chOff x="0" y="0"/>
          <a:chExt cx="0" cy="0"/>
        </a:xfrm>
      </p:grpSpPr>
      <p:sp>
        <p:nvSpPr>
          <p:cNvPr id="56320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6320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51814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1814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61_Title Slide">
    <p:spTree>
      <p:nvGrpSpPr>
        <p:cNvPr id="1" name=""/>
        <p:cNvGrpSpPr/>
        <p:nvPr/>
      </p:nvGrpSpPr>
      <p:grpSpPr>
        <a:xfrm>
          <a:off x="0" y="0"/>
          <a:ext cx="0" cy="0"/>
          <a:chOff x="0" y="0"/>
          <a:chExt cx="0" cy="0"/>
        </a:xfrm>
      </p:grpSpPr>
      <p:sp>
        <p:nvSpPr>
          <p:cNvPr id="56832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6832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51609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1609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59_Title Slide">
    <p:spTree>
      <p:nvGrpSpPr>
        <p:cNvPr id="1" name=""/>
        <p:cNvGrpSpPr/>
        <p:nvPr/>
      </p:nvGrpSpPr>
      <p:grpSpPr>
        <a:xfrm>
          <a:off x="0" y="0"/>
          <a:ext cx="0" cy="0"/>
          <a:chOff x="0" y="0"/>
          <a:chExt cx="0" cy="0"/>
        </a:xfrm>
      </p:grpSpPr>
      <p:sp>
        <p:nvSpPr>
          <p:cNvPr id="56627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6627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60_Title Slide">
    <p:spTree>
      <p:nvGrpSpPr>
        <p:cNvPr id="1" name=""/>
        <p:cNvGrpSpPr/>
        <p:nvPr/>
      </p:nvGrpSpPr>
      <p:grpSpPr>
        <a:xfrm>
          <a:off x="0" y="0"/>
          <a:ext cx="0" cy="0"/>
          <a:chOff x="0" y="0"/>
          <a:chExt cx="0" cy="0"/>
        </a:xfrm>
      </p:grpSpPr>
      <p:sp>
        <p:nvSpPr>
          <p:cNvPr id="56729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6729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30_Title Slide">
    <p:spTree>
      <p:nvGrpSpPr>
        <p:cNvPr id="1" name=""/>
        <p:cNvGrpSpPr/>
        <p:nvPr/>
      </p:nvGrpSpPr>
      <p:grpSpPr>
        <a:xfrm>
          <a:off x="0" y="0"/>
          <a:ext cx="0" cy="0"/>
          <a:chOff x="0" y="0"/>
          <a:chExt cx="0" cy="0"/>
        </a:xfrm>
      </p:grpSpPr>
      <p:sp>
        <p:nvSpPr>
          <p:cNvPr id="53760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3760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0893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0893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63_Title Slide">
    <p:spTree>
      <p:nvGrpSpPr>
        <p:cNvPr id="1" name=""/>
        <p:cNvGrpSpPr/>
        <p:nvPr/>
      </p:nvGrpSpPr>
      <p:grpSpPr>
        <a:xfrm>
          <a:off x="0" y="0"/>
          <a:ext cx="0" cy="0"/>
          <a:chOff x="0" y="0"/>
          <a:chExt cx="0" cy="0"/>
        </a:xfrm>
      </p:grpSpPr>
      <p:sp>
        <p:nvSpPr>
          <p:cNvPr id="57037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7037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64_Title Slide">
    <p:spTree>
      <p:nvGrpSpPr>
        <p:cNvPr id="1" name=""/>
        <p:cNvGrpSpPr/>
        <p:nvPr/>
      </p:nvGrpSpPr>
      <p:grpSpPr>
        <a:xfrm>
          <a:off x="0" y="0"/>
          <a:ext cx="0" cy="0"/>
          <a:chOff x="0" y="0"/>
          <a:chExt cx="0" cy="0"/>
        </a:xfrm>
      </p:grpSpPr>
      <p:sp>
        <p:nvSpPr>
          <p:cNvPr id="57139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7139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66_Title Slide">
    <p:spTree>
      <p:nvGrpSpPr>
        <p:cNvPr id="1" name=""/>
        <p:cNvGrpSpPr/>
        <p:nvPr/>
      </p:nvGrpSpPr>
      <p:grpSpPr>
        <a:xfrm>
          <a:off x="0" y="0"/>
          <a:ext cx="0" cy="0"/>
          <a:chOff x="0" y="0"/>
          <a:chExt cx="0" cy="0"/>
        </a:xfrm>
      </p:grpSpPr>
      <p:sp>
        <p:nvSpPr>
          <p:cNvPr id="57344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7344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67_Title Slide">
    <p:spTree>
      <p:nvGrpSpPr>
        <p:cNvPr id="1" name=""/>
        <p:cNvGrpSpPr/>
        <p:nvPr/>
      </p:nvGrpSpPr>
      <p:grpSpPr>
        <a:xfrm>
          <a:off x="0" y="0"/>
          <a:ext cx="0" cy="0"/>
          <a:chOff x="0" y="0"/>
          <a:chExt cx="0" cy="0"/>
        </a:xfrm>
      </p:grpSpPr>
      <p:sp>
        <p:nvSpPr>
          <p:cNvPr id="57446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7446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51917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1917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68_Title Slide">
    <p:spTree>
      <p:nvGrpSpPr>
        <p:cNvPr id="1" name=""/>
        <p:cNvGrpSpPr/>
        <p:nvPr/>
      </p:nvGrpSpPr>
      <p:grpSpPr>
        <a:xfrm>
          <a:off x="0" y="0"/>
          <a:ext cx="0" cy="0"/>
          <a:chOff x="0" y="0"/>
          <a:chExt cx="0" cy="0"/>
        </a:xfrm>
      </p:grpSpPr>
      <p:sp>
        <p:nvSpPr>
          <p:cNvPr id="57549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7549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69_Title Slide">
    <p:spTree>
      <p:nvGrpSpPr>
        <p:cNvPr id="1" name=""/>
        <p:cNvGrpSpPr/>
        <p:nvPr/>
      </p:nvGrpSpPr>
      <p:grpSpPr>
        <a:xfrm>
          <a:off x="0" y="0"/>
          <a:ext cx="0" cy="0"/>
          <a:chOff x="0" y="0"/>
          <a:chExt cx="0" cy="0"/>
        </a:xfrm>
      </p:grpSpPr>
      <p:sp>
        <p:nvSpPr>
          <p:cNvPr id="57651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7651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70_Title Slide">
    <p:spTree>
      <p:nvGrpSpPr>
        <p:cNvPr id="1" name=""/>
        <p:cNvGrpSpPr/>
        <p:nvPr/>
      </p:nvGrpSpPr>
      <p:grpSpPr>
        <a:xfrm>
          <a:off x="0" y="0"/>
          <a:ext cx="0" cy="0"/>
          <a:chOff x="0" y="0"/>
          <a:chExt cx="0" cy="0"/>
        </a:xfrm>
      </p:grpSpPr>
      <p:sp>
        <p:nvSpPr>
          <p:cNvPr id="57753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7753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71_Title Slide">
    <p:spTree>
      <p:nvGrpSpPr>
        <p:cNvPr id="1" name=""/>
        <p:cNvGrpSpPr/>
        <p:nvPr/>
      </p:nvGrpSpPr>
      <p:grpSpPr>
        <a:xfrm>
          <a:off x="0" y="0"/>
          <a:ext cx="0" cy="0"/>
          <a:chOff x="0" y="0"/>
          <a:chExt cx="0" cy="0"/>
        </a:xfrm>
      </p:grpSpPr>
      <p:sp>
        <p:nvSpPr>
          <p:cNvPr id="57856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7856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72_Title Slide">
    <p:spTree>
      <p:nvGrpSpPr>
        <p:cNvPr id="1" name=""/>
        <p:cNvGrpSpPr/>
        <p:nvPr/>
      </p:nvGrpSpPr>
      <p:grpSpPr>
        <a:xfrm>
          <a:off x="0" y="0"/>
          <a:ext cx="0" cy="0"/>
          <a:chOff x="0" y="0"/>
          <a:chExt cx="0" cy="0"/>
        </a:xfrm>
      </p:grpSpPr>
      <p:sp>
        <p:nvSpPr>
          <p:cNvPr id="57958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7958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73_Title Slide">
    <p:spTree>
      <p:nvGrpSpPr>
        <p:cNvPr id="1" name=""/>
        <p:cNvGrpSpPr/>
        <p:nvPr/>
      </p:nvGrpSpPr>
      <p:grpSpPr>
        <a:xfrm>
          <a:off x="0" y="0"/>
          <a:ext cx="0" cy="0"/>
          <a:chOff x="0" y="0"/>
          <a:chExt cx="0" cy="0"/>
        </a:xfrm>
      </p:grpSpPr>
      <p:sp>
        <p:nvSpPr>
          <p:cNvPr id="58061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8061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74_Title Slide">
    <p:spTree>
      <p:nvGrpSpPr>
        <p:cNvPr id="1" name=""/>
        <p:cNvGrpSpPr/>
        <p:nvPr/>
      </p:nvGrpSpPr>
      <p:grpSpPr>
        <a:xfrm>
          <a:off x="0" y="0"/>
          <a:ext cx="0" cy="0"/>
          <a:chOff x="0" y="0"/>
          <a:chExt cx="0" cy="0"/>
        </a:xfrm>
      </p:grpSpPr>
      <p:sp>
        <p:nvSpPr>
          <p:cNvPr id="58163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8163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75_Title Slide">
    <p:spTree>
      <p:nvGrpSpPr>
        <p:cNvPr id="1" name=""/>
        <p:cNvGrpSpPr/>
        <p:nvPr/>
      </p:nvGrpSpPr>
      <p:grpSpPr>
        <a:xfrm>
          <a:off x="0" y="0"/>
          <a:ext cx="0" cy="0"/>
          <a:chOff x="0" y="0"/>
          <a:chExt cx="0" cy="0"/>
        </a:xfrm>
      </p:grpSpPr>
      <p:sp>
        <p:nvSpPr>
          <p:cNvPr id="58265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8265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76_Title Slide">
    <p:spTree>
      <p:nvGrpSpPr>
        <p:cNvPr id="1" name=""/>
        <p:cNvGrpSpPr/>
        <p:nvPr/>
      </p:nvGrpSpPr>
      <p:grpSpPr>
        <a:xfrm>
          <a:off x="0" y="0"/>
          <a:ext cx="0" cy="0"/>
          <a:chOff x="0" y="0"/>
          <a:chExt cx="0" cy="0"/>
        </a:xfrm>
      </p:grpSpPr>
      <p:sp>
        <p:nvSpPr>
          <p:cNvPr id="58368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8368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77_Title Slide">
    <p:spTree>
      <p:nvGrpSpPr>
        <p:cNvPr id="1" name=""/>
        <p:cNvGrpSpPr/>
        <p:nvPr/>
      </p:nvGrpSpPr>
      <p:grpSpPr>
        <a:xfrm>
          <a:off x="0" y="0"/>
          <a:ext cx="0" cy="0"/>
          <a:chOff x="0" y="0"/>
          <a:chExt cx="0" cy="0"/>
        </a:xfrm>
      </p:grpSpPr>
      <p:sp>
        <p:nvSpPr>
          <p:cNvPr id="58470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8470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2_Title Slide">
    <p:spTree>
      <p:nvGrpSpPr>
        <p:cNvPr id="1" name=""/>
        <p:cNvGrpSpPr/>
        <p:nvPr/>
      </p:nvGrpSpPr>
      <p:grpSpPr>
        <a:xfrm>
          <a:off x="0" y="0"/>
          <a:ext cx="0" cy="0"/>
          <a:chOff x="0" y="0"/>
          <a:chExt cx="0" cy="0"/>
        </a:xfrm>
      </p:grpSpPr>
      <p:sp>
        <p:nvSpPr>
          <p:cNvPr id="52019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2019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78_Title Slide">
    <p:spTree>
      <p:nvGrpSpPr>
        <p:cNvPr id="1" name=""/>
        <p:cNvGrpSpPr/>
        <p:nvPr/>
      </p:nvGrpSpPr>
      <p:grpSpPr>
        <a:xfrm>
          <a:off x="0" y="0"/>
          <a:ext cx="0" cy="0"/>
          <a:chOff x="0" y="0"/>
          <a:chExt cx="0" cy="0"/>
        </a:xfrm>
      </p:grpSpPr>
      <p:sp>
        <p:nvSpPr>
          <p:cNvPr id="58573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8573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79_Title Slide">
    <p:spTree>
      <p:nvGrpSpPr>
        <p:cNvPr id="1" name=""/>
        <p:cNvGrpSpPr/>
        <p:nvPr/>
      </p:nvGrpSpPr>
      <p:grpSpPr>
        <a:xfrm>
          <a:off x="0" y="0"/>
          <a:ext cx="0" cy="0"/>
          <a:chOff x="0" y="0"/>
          <a:chExt cx="0" cy="0"/>
        </a:xfrm>
      </p:grpSpPr>
      <p:sp>
        <p:nvSpPr>
          <p:cNvPr id="58675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8675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80_Title Slide">
    <p:spTree>
      <p:nvGrpSpPr>
        <p:cNvPr id="1" name=""/>
        <p:cNvGrpSpPr/>
        <p:nvPr/>
      </p:nvGrpSpPr>
      <p:grpSpPr>
        <a:xfrm>
          <a:off x="0" y="0"/>
          <a:ext cx="0" cy="0"/>
          <a:chOff x="0" y="0"/>
          <a:chExt cx="0" cy="0"/>
        </a:xfrm>
      </p:grpSpPr>
      <p:sp>
        <p:nvSpPr>
          <p:cNvPr id="58777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8777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81_Title Slide">
    <p:spTree>
      <p:nvGrpSpPr>
        <p:cNvPr id="1" name=""/>
        <p:cNvGrpSpPr/>
        <p:nvPr/>
      </p:nvGrpSpPr>
      <p:grpSpPr>
        <a:xfrm>
          <a:off x="0" y="0"/>
          <a:ext cx="0" cy="0"/>
          <a:chOff x="0" y="0"/>
          <a:chExt cx="0" cy="0"/>
        </a:xfrm>
      </p:grpSpPr>
      <p:sp>
        <p:nvSpPr>
          <p:cNvPr id="58880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8880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82_Title Slide">
    <p:spTree>
      <p:nvGrpSpPr>
        <p:cNvPr id="1" name=""/>
        <p:cNvGrpSpPr/>
        <p:nvPr/>
      </p:nvGrpSpPr>
      <p:grpSpPr>
        <a:xfrm>
          <a:off x="0" y="0"/>
          <a:ext cx="0" cy="0"/>
          <a:chOff x="0" y="0"/>
          <a:chExt cx="0" cy="0"/>
        </a:xfrm>
      </p:grpSpPr>
      <p:sp>
        <p:nvSpPr>
          <p:cNvPr id="58982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8982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83_Title Slide">
    <p:spTree>
      <p:nvGrpSpPr>
        <p:cNvPr id="1" name=""/>
        <p:cNvGrpSpPr/>
        <p:nvPr/>
      </p:nvGrpSpPr>
      <p:grpSpPr>
        <a:xfrm>
          <a:off x="0" y="0"/>
          <a:ext cx="0" cy="0"/>
          <a:chOff x="0" y="0"/>
          <a:chExt cx="0" cy="0"/>
        </a:xfrm>
      </p:grpSpPr>
      <p:sp>
        <p:nvSpPr>
          <p:cNvPr id="59085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9085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84_Title Slide">
    <p:spTree>
      <p:nvGrpSpPr>
        <p:cNvPr id="1" name=""/>
        <p:cNvGrpSpPr/>
        <p:nvPr/>
      </p:nvGrpSpPr>
      <p:grpSpPr>
        <a:xfrm>
          <a:off x="0" y="0"/>
          <a:ext cx="0" cy="0"/>
          <a:chOff x="0" y="0"/>
          <a:chExt cx="0" cy="0"/>
        </a:xfrm>
      </p:grpSpPr>
      <p:sp>
        <p:nvSpPr>
          <p:cNvPr id="50585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0585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85_Title Slide">
    <p:spTree>
      <p:nvGrpSpPr>
        <p:cNvPr id="1" name=""/>
        <p:cNvGrpSpPr/>
        <p:nvPr/>
      </p:nvGrpSpPr>
      <p:grpSpPr>
        <a:xfrm>
          <a:off x="0" y="0"/>
          <a:ext cx="0" cy="0"/>
          <a:chOff x="0" y="0"/>
          <a:chExt cx="0" cy="0"/>
        </a:xfrm>
      </p:grpSpPr>
      <p:sp>
        <p:nvSpPr>
          <p:cNvPr id="59187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9187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86_Title Slide">
    <p:spTree>
      <p:nvGrpSpPr>
        <p:cNvPr id="1" name=""/>
        <p:cNvGrpSpPr/>
        <p:nvPr/>
      </p:nvGrpSpPr>
      <p:grpSpPr>
        <a:xfrm>
          <a:off x="0" y="0"/>
          <a:ext cx="0" cy="0"/>
          <a:chOff x="0" y="0"/>
          <a:chExt cx="0" cy="0"/>
        </a:xfrm>
      </p:grpSpPr>
      <p:sp>
        <p:nvSpPr>
          <p:cNvPr id="59289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9289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87_Title Slide">
    <p:spTree>
      <p:nvGrpSpPr>
        <p:cNvPr id="1" name=""/>
        <p:cNvGrpSpPr/>
        <p:nvPr/>
      </p:nvGrpSpPr>
      <p:grpSpPr>
        <a:xfrm>
          <a:off x="0" y="0"/>
          <a:ext cx="0" cy="0"/>
          <a:chOff x="0" y="0"/>
          <a:chExt cx="0" cy="0"/>
        </a:xfrm>
      </p:grpSpPr>
      <p:sp>
        <p:nvSpPr>
          <p:cNvPr id="59392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9392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25_Title Slide">
    <p:spTree>
      <p:nvGrpSpPr>
        <p:cNvPr id="1" name=""/>
        <p:cNvGrpSpPr/>
        <p:nvPr/>
      </p:nvGrpSpPr>
      <p:grpSpPr>
        <a:xfrm>
          <a:off x="0" y="0"/>
          <a:ext cx="0" cy="0"/>
          <a:chOff x="0" y="0"/>
          <a:chExt cx="0" cy="0"/>
        </a:xfrm>
      </p:grpSpPr>
      <p:sp>
        <p:nvSpPr>
          <p:cNvPr id="53248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3248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88_Title Slide">
    <p:spTree>
      <p:nvGrpSpPr>
        <p:cNvPr id="1" name=""/>
        <p:cNvGrpSpPr/>
        <p:nvPr/>
      </p:nvGrpSpPr>
      <p:grpSpPr>
        <a:xfrm>
          <a:off x="0" y="0"/>
          <a:ext cx="0" cy="0"/>
          <a:chOff x="0" y="0"/>
          <a:chExt cx="0" cy="0"/>
        </a:xfrm>
      </p:grpSpPr>
      <p:sp>
        <p:nvSpPr>
          <p:cNvPr id="59494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9494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89_Title Slide">
    <p:spTree>
      <p:nvGrpSpPr>
        <p:cNvPr id="1" name=""/>
        <p:cNvGrpSpPr/>
        <p:nvPr/>
      </p:nvGrpSpPr>
      <p:grpSpPr>
        <a:xfrm>
          <a:off x="0" y="0"/>
          <a:ext cx="0" cy="0"/>
          <a:chOff x="0" y="0"/>
          <a:chExt cx="0" cy="0"/>
        </a:xfrm>
      </p:grpSpPr>
      <p:sp>
        <p:nvSpPr>
          <p:cNvPr id="59597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9597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90_Title Slide">
    <p:spTree>
      <p:nvGrpSpPr>
        <p:cNvPr id="1" name=""/>
        <p:cNvGrpSpPr/>
        <p:nvPr/>
      </p:nvGrpSpPr>
      <p:grpSpPr>
        <a:xfrm>
          <a:off x="0" y="0"/>
          <a:ext cx="0" cy="0"/>
          <a:chOff x="0" y="0"/>
          <a:chExt cx="0" cy="0"/>
        </a:xfrm>
      </p:grpSpPr>
      <p:sp>
        <p:nvSpPr>
          <p:cNvPr id="59699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9699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91_Title Slide">
    <p:spTree>
      <p:nvGrpSpPr>
        <p:cNvPr id="1" name=""/>
        <p:cNvGrpSpPr/>
        <p:nvPr/>
      </p:nvGrpSpPr>
      <p:grpSpPr>
        <a:xfrm>
          <a:off x="0" y="0"/>
          <a:ext cx="0" cy="0"/>
          <a:chOff x="0" y="0"/>
          <a:chExt cx="0" cy="0"/>
        </a:xfrm>
      </p:grpSpPr>
      <p:sp>
        <p:nvSpPr>
          <p:cNvPr id="59801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9801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92_Title Slide">
    <p:spTree>
      <p:nvGrpSpPr>
        <p:cNvPr id="1" name=""/>
        <p:cNvGrpSpPr/>
        <p:nvPr/>
      </p:nvGrpSpPr>
      <p:grpSpPr>
        <a:xfrm>
          <a:off x="0" y="0"/>
          <a:ext cx="0" cy="0"/>
          <a:chOff x="0" y="0"/>
          <a:chExt cx="0" cy="0"/>
        </a:xfrm>
      </p:grpSpPr>
      <p:sp>
        <p:nvSpPr>
          <p:cNvPr id="59904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9904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93_Title Slide">
    <p:spTree>
      <p:nvGrpSpPr>
        <p:cNvPr id="1" name=""/>
        <p:cNvGrpSpPr/>
        <p:nvPr/>
      </p:nvGrpSpPr>
      <p:grpSpPr>
        <a:xfrm>
          <a:off x="0" y="0"/>
          <a:ext cx="0" cy="0"/>
          <a:chOff x="0" y="0"/>
          <a:chExt cx="0" cy="0"/>
        </a:xfrm>
      </p:grpSpPr>
      <p:sp>
        <p:nvSpPr>
          <p:cNvPr id="60006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0006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94_Title Slide">
    <p:spTree>
      <p:nvGrpSpPr>
        <p:cNvPr id="1" name=""/>
        <p:cNvGrpSpPr/>
        <p:nvPr/>
      </p:nvGrpSpPr>
      <p:grpSpPr>
        <a:xfrm>
          <a:off x="0" y="0"/>
          <a:ext cx="0" cy="0"/>
          <a:chOff x="0" y="0"/>
          <a:chExt cx="0" cy="0"/>
        </a:xfrm>
      </p:grpSpPr>
      <p:sp>
        <p:nvSpPr>
          <p:cNvPr id="60109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0109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95_Title Slide">
    <p:spTree>
      <p:nvGrpSpPr>
        <p:cNvPr id="1" name=""/>
        <p:cNvGrpSpPr/>
        <p:nvPr/>
      </p:nvGrpSpPr>
      <p:grpSpPr>
        <a:xfrm>
          <a:off x="0" y="0"/>
          <a:ext cx="0" cy="0"/>
          <a:chOff x="0" y="0"/>
          <a:chExt cx="0" cy="0"/>
        </a:xfrm>
      </p:grpSpPr>
      <p:sp>
        <p:nvSpPr>
          <p:cNvPr id="60211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0211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96_Title Slide">
    <p:spTree>
      <p:nvGrpSpPr>
        <p:cNvPr id="1" name=""/>
        <p:cNvGrpSpPr/>
        <p:nvPr/>
      </p:nvGrpSpPr>
      <p:grpSpPr>
        <a:xfrm>
          <a:off x="0" y="0"/>
          <a:ext cx="0" cy="0"/>
          <a:chOff x="0" y="0"/>
          <a:chExt cx="0" cy="0"/>
        </a:xfrm>
      </p:grpSpPr>
      <p:sp>
        <p:nvSpPr>
          <p:cNvPr id="60313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0313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15_Title Slide">
    <p:spTree>
      <p:nvGrpSpPr>
        <p:cNvPr id="1" name=""/>
        <p:cNvGrpSpPr/>
        <p:nvPr/>
      </p:nvGrpSpPr>
      <p:grpSpPr>
        <a:xfrm>
          <a:off x="0" y="0"/>
          <a:ext cx="0" cy="0"/>
          <a:chOff x="0" y="0"/>
          <a:chExt cx="0" cy="0"/>
        </a:xfrm>
      </p:grpSpPr>
      <p:sp>
        <p:nvSpPr>
          <p:cNvPr id="52326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2326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52224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2224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98_Title Slide">
    <p:spTree>
      <p:nvGrpSpPr>
        <p:cNvPr id="1" name=""/>
        <p:cNvGrpSpPr/>
        <p:nvPr/>
      </p:nvGrpSpPr>
      <p:grpSpPr>
        <a:xfrm>
          <a:off x="0" y="0"/>
          <a:ext cx="0" cy="0"/>
          <a:chOff x="0" y="0"/>
          <a:chExt cx="0" cy="0"/>
        </a:xfrm>
      </p:grpSpPr>
      <p:sp>
        <p:nvSpPr>
          <p:cNvPr id="60518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0518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99_Title Slide">
    <p:spTree>
      <p:nvGrpSpPr>
        <p:cNvPr id="1" name=""/>
        <p:cNvGrpSpPr/>
        <p:nvPr/>
      </p:nvGrpSpPr>
      <p:grpSpPr>
        <a:xfrm>
          <a:off x="0" y="0"/>
          <a:ext cx="0" cy="0"/>
          <a:chOff x="0" y="0"/>
          <a:chExt cx="0" cy="0"/>
        </a:xfrm>
      </p:grpSpPr>
      <p:sp>
        <p:nvSpPr>
          <p:cNvPr id="60621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0621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100_Title Slide">
    <p:spTree>
      <p:nvGrpSpPr>
        <p:cNvPr id="1" name=""/>
        <p:cNvGrpSpPr/>
        <p:nvPr/>
      </p:nvGrpSpPr>
      <p:grpSpPr>
        <a:xfrm>
          <a:off x="0" y="0"/>
          <a:ext cx="0" cy="0"/>
          <a:chOff x="0" y="0"/>
          <a:chExt cx="0" cy="0"/>
        </a:xfrm>
      </p:grpSpPr>
      <p:sp>
        <p:nvSpPr>
          <p:cNvPr id="60723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0723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101_Title Slide">
    <p:spTree>
      <p:nvGrpSpPr>
        <p:cNvPr id="1" name=""/>
        <p:cNvGrpSpPr/>
        <p:nvPr/>
      </p:nvGrpSpPr>
      <p:grpSpPr>
        <a:xfrm>
          <a:off x="0" y="0"/>
          <a:ext cx="0" cy="0"/>
          <a:chOff x="0" y="0"/>
          <a:chExt cx="0" cy="0"/>
        </a:xfrm>
      </p:grpSpPr>
      <p:sp>
        <p:nvSpPr>
          <p:cNvPr id="60825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0825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102_Title Slide">
    <p:spTree>
      <p:nvGrpSpPr>
        <p:cNvPr id="1" name=""/>
        <p:cNvGrpSpPr/>
        <p:nvPr/>
      </p:nvGrpSpPr>
      <p:grpSpPr>
        <a:xfrm>
          <a:off x="0" y="0"/>
          <a:ext cx="0" cy="0"/>
          <a:chOff x="0" y="0"/>
          <a:chExt cx="0" cy="0"/>
        </a:xfrm>
      </p:grpSpPr>
      <p:sp>
        <p:nvSpPr>
          <p:cNvPr id="609282"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09283"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103_Title Slide">
    <p:spTree>
      <p:nvGrpSpPr>
        <p:cNvPr id="1" name=""/>
        <p:cNvGrpSpPr/>
        <p:nvPr/>
      </p:nvGrpSpPr>
      <p:grpSpPr>
        <a:xfrm>
          <a:off x="0" y="0"/>
          <a:ext cx="0" cy="0"/>
          <a:chOff x="0" y="0"/>
          <a:chExt cx="0" cy="0"/>
        </a:xfrm>
      </p:grpSpPr>
      <p:sp>
        <p:nvSpPr>
          <p:cNvPr id="610306"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10307"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104_Title Slide">
    <p:spTree>
      <p:nvGrpSpPr>
        <p:cNvPr id="1" name=""/>
        <p:cNvGrpSpPr/>
        <p:nvPr/>
      </p:nvGrpSpPr>
      <p:grpSpPr>
        <a:xfrm>
          <a:off x="0" y="0"/>
          <a:ext cx="0" cy="0"/>
          <a:chOff x="0" y="0"/>
          <a:chExt cx="0" cy="0"/>
        </a:xfrm>
      </p:grpSpPr>
      <p:sp>
        <p:nvSpPr>
          <p:cNvPr id="611330"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11331"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105_Title Slide">
    <p:spTree>
      <p:nvGrpSpPr>
        <p:cNvPr id="1" name=""/>
        <p:cNvGrpSpPr/>
        <p:nvPr/>
      </p:nvGrpSpPr>
      <p:grpSpPr>
        <a:xfrm>
          <a:off x="0" y="0"/>
          <a:ext cx="0" cy="0"/>
          <a:chOff x="0" y="0"/>
          <a:chExt cx="0" cy="0"/>
        </a:xfrm>
      </p:grpSpPr>
      <p:sp>
        <p:nvSpPr>
          <p:cNvPr id="50483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50483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106_Title Slide">
    <p:spTree>
      <p:nvGrpSpPr>
        <p:cNvPr id="1" name=""/>
        <p:cNvGrpSpPr/>
        <p:nvPr/>
      </p:nvGrpSpPr>
      <p:grpSpPr>
        <a:xfrm>
          <a:off x="0" y="0"/>
          <a:ext cx="0" cy="0"/>
          <a:chOff x="0" y="0"/>
          <a:chExt cx="0" cy="0"/>
        </a:xfrm>
      </p:grpSpPr>
      <p:sp>
        <p:nvSpPr>
          <p:cNvPr id="612354"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12355"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107_Title Slide">
    <p:spTree>
      <p:nvGrpSpPr>
        <p:cNvPr id="1" name=""/>
        <p:cNvGrpSpPr/>
        <p:nvPr/>
      </p:nvGrpSpPr>
      <p:grpSpPr>
        <a:xfrm>
          <a:off x="0" y="0"/>
          <a:ext cx="0" cy="0"/>
          <a:chOff x="0" y="0"/>
          <a:chExt cx="0" cy="0"/>
        </a:xfrm>
      </p:grpSpPr>
      <p:sp>
        <p:nvSpPr>
          <p:cNvPr id="613378" name="Rectangle 2"/>
          <p:cNvSpPr>
            <a:spLocks noGrp="1" noChangeArrowheads="1"/>
          </p:cNvSpPr>
          <p:nvPr/>
        </p:nvSpPr>
        <p:spPr bwMode="auto">
          <a:xfrm>
            <a:off x="214313" y="-28575"/>
            <a:ext cx="8458200" cy="1189038"/>
          </a:xfrm>
          <a:prstGeom prst="rect">
            <a:avLst/>
          </a:prstGeom>
        </p:spPr>
        <p:txBody>
          <a:bodyPr anchor="ctr"/>
          <a:lstStyle/>
          <a:p>
            <a:pPr eaLnBrk="0" hangingPunct="0">
              <a:lnSpc>
                <a:spcPct val="85000"/>
              </a:lnSpc>
            </a:pPr>
            <a:endParaRPr lang="ru-RU" sz="3200" b="1">
              <a:solidFill>
                <a:srgbClr val="FF0000"/>
              </a:solidFill>
            </a:endParaRPr>
          </a:p>
        </p:txBody>
      </p:sp>
      <p:sp>
        <p:nvSpPr>
          <p:cNvPr id="613379" name="Rectangle 3"/>
          <p:cNvSpPr>
            <a:spLocks noGrp="1" noChangeArrowheads="1"/>
          </p:cNvSpPr>
          <p:nvPr/>
        </p:nvSpPr>
        <p:spPr bwMode="auto">
          <a:xfrm>
            <a:off x="333375" y="1185863"/>
            <a:ext cx="8467725" cy="4692650"/>
          </a:xfrm>
          <a:prstGeom prst="rect">
            <a:avLst/>
          </a:prstGeom>
        </p:spPr>
        <p:txBody>
          <a:bodyPr/>
          <a:lstStyle/>
          <a:p>
            <a:pPr marL="342900" indent="-342900" eaLnBrk="0" hangingPunct="0">
              <a:spcBef>
                <a:spcPct val="20000"/>
              </a:spcBef>
              <a:buClr>
                <a:schemeClr val="tx1"/>
              </a:buClr>
              <a:buFontTx/>
              <a:buChar char="•"/>
            </a:pPr>
            <a:endParaRPr lang="ru-RU" sz="2800"/>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image" Target="../media/image1.jpe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i_stk_2c_pos_rgb"/>
          <p:cNvPicPr>
            <a:picLocks noChangeAspect="1" noChangeArrowheads="1"/>
          </p:cNvPicPr>
          <p:nvPr userDrawn="1"/>
        </p:nvPicPr>
        <p:blipFill>
          <a:blip r:embed="rId125"/>
          <a:srcRect/>
          <a:stretch>
            <a:fillRect/>
          </a:stretch>
        </p:blipFill>
        <p:spPr bwMode="auto">
          <a:xfrm>
            <a:off x="6629400" y="6418263"/>
            <a:ext cx="1136650" cy="280987"/>
          </a:xfrm>
          <a:prstGeom prst="rect">
            <a:avLst/>
          </a:prstGeom>
          <a:noFill/>
          <a:ln w="9525">
            <a:noFill/>
            <a:miter lim="800000"/>
            <a:headEnd/>
            <a:tailEnd/>
          </a:ln>
        </p:spPr>
      </p:pic>
      <p:sp>
        <p:nvSpPr>
          <p:cNvPr id="1027" name="Rectangle 3"/>
          <p:cNvSpPr>
            <a:spLocks noGrp="1" noChangeArrowheads="1"/>
          </p:cNvSpPr>
          <p:nvPr>
            <p:ph type="title"/>
          </p:nvPr>
        </p:nvSpPr>
        <p:spPr bwMode="auto">
          <a:xfrm>
            <a:off x="214313" y="-28575"/>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sldNum" sz="quarter" idx="4"/>
          </p:nvPr>
        </p:nvSpPr>
        <p:spPr bwMode="auto">
          <a:xfrm>
            <a:off x="6972300" y="645160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charset="0"/>
                <a:cs typeface="+mn-cs"/>
              </a:defRPr>
            </a:lvl1pPr>
          </a:lstStyle>
          <a:p>
            <a:pPr>
              <a:defRPr/>
            </a:pPr>
            <a:fld id="{0F1885F9-8BEE-44A6-8A13-334DF57E4EF9}" type="slidenum">
              <a:rPr lang="en-US"/>
              <a:pPr>
                <a:defRPr/>
              </a:pPr>
              <a:t>‹#›</a:t>
            </a:fld>
            <a:endParaRPr lang="en-US"/>
          </a:p>
        </p:txBody>
      </p:sp>
      <p:sp>
        <p:nvSpPr>
          <p:cNvPr id="4104" name="Rectangle 8"/>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solidFill>
                <a:srgbClr val="000000"/>
              </a:solidFill>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4948" r:id="rId1"/>
    <p:sldLayoutId id="2147484946" r:id="rId2"/>
    <p:sldLayoutId id="2147485608" r:id="rId3"/>
    <p:sldLayoutId id="2147483716" r:id="rId4"/>
    <p:sldLayoutId id="2147485581" r:id="rId5"/>
    <p:sldLayoutId id="2147485596" r:id="rId6"/>
    <p:sldLayoutId id="2147485607" r:id="rId7"/>
    <p:sldLayoutId id="2147485620" r:id="rId8"/>
    <p:sldLayoutId id="2147485609" r:id="rId9"/>
    <p:sldLayoutId id="2147485624" r:id="rId10"/>
    <p:sldLayoutId id="2147485611" r:id="rId11"/>
    <p:sldLayoutId id="2147485613" r:id="rId12"/>
    <p:sldLayoutId id="2147485614" r:id="rId13"/>
    <p:sldLayoutId id="2147485615" r:id="rId14"/>
    <p:sldLayoutId id="2147485616" r:id="rId15"/>
    <p:sldLayoutId id="2147485617" r:id="rId16"/>
    <p:sldLayoutId id="2147485618" r:id="rId17"/>
    <p:sldLayoutId id="2147485619" r:id="rId18"/>
    <p:sldLayoutId id="2147485644" r:id="rId19"/>
    <p:sldLayoutId id="2147485621" r:id="rId20"/>
    <p:sldLayoutId id="2147485622" r:id="rId21"/>
    <p:sldLayoutId id="2147485623" r:id="rId22"/>
    <p:sldLayoutId id="2147485708" r:id="rId23"/>
    <p:sldLayoutId id="2147483686" r:id="rId24"/>
    <p:sldLayoutId id="2147485657" r:id="rId25"/>
    <p:sldLayoutId id="2147485627" r:id="rId26"/>
    <p:sldLayoutId id="2147485629" r:id="rId27"/>
    <p:sldLayoutId id="2147485630" r:id="rId28"/>
    <p:sldLayoutId id="2147485631" r:id="rId29"/>
    <p:sldLayoutId id="2147485632" r:id="rId30"/>
    <p:sldLayoutId id="2147485633" r:id="rId31"/>
    <p:sldLayoutId id="2147485634" r:id="rId32"/>
    <p:sldLayoutId id="2147485635" r:id="rId33"/>
    <p:sldLayoutId id="2147485636" r:id="rId34"/>
    <p:sldLayoutId id="2147485637" r:id="rId35"/>
    <p:sldLayoutId id="2147485638" r:id="rId36"/>
    <p:sldLayoutId id="2147485639" r:id="rId37"/>
    <p:sldLayoutId id="2147485640" r:id="rId38"/>
    <p:sldLayoutId id="2147485641" r:id="rId39"/>
    <p:sldLayoutId id="2147485642" r:id="rId40"/>
    <p:sldLayoutId id="2147485643" r:id="rId41"/>
    <p:sldLayoutId id="2147485692" r:id="rId42"/>
    <p:sldLayoutId id="2147485645" r:id="rId43"/>
    <p:sldLayoutId id="2147485646" r:id="rId44"/>
    <p:sldLayoutId id="2147485647" r:id="rId45"/>
    <p:sldLayoutId id="2147485648" r:id="rId46"/>
    <p:sldLayoutId id="2147485649" r:id="rId47"/>
    <p:sldLayoutId id="2147485650" r:id="rId48"/>
    <p:sldLayoutId id="2147485651" r:id="rId49"/>
    <p:sldLayoutId id="2147485656" r:id="rId50"/>
    <p:sldLayoutId id="2147485412" r:id="rId51"/>
    <p:sldLayoutId id="2147485654" r:id="rId52"/>
    <p:sldLayoutId id="2147485655" r:id="rId53"/>
    <p:sldLayoutId id="2147485625" r:id="rId54"/>
    <p:sldLayoutId id="2147483671" r:id="rId55"/>
    <p:sldLayoutId id="2147485658" r:id="rId56"/>
    <p:sldLayoutId id="2147485659" r:id="rId57"/>
    <p:sldLayoutId id="2147485661" r:id="rId58"/>
    <p:sldLayoutId id="2147485662" r:id="rId59"/>
    <p:sldLayoutId id="2147485663" r:id="rId60"/>
    <p:sldLayoutId id="2147485664" r:id="rId61"/>
    <p:sldLayoutId id="2147485665" r:id="rId62"/>
    <p:sldLayoutId id="2147485666" r:id="rId63"/>
    <p:sldLayoutId id="2147485667" r:id="rId64"/>
    <p:sldLayoutId id="2147485668" r:id="rId65"/>
    <p:sldLayoutId id="2147485669" r:id="rId66"/>
    <p:sldLayoutId id="2147485670" r:id="rId67"/>
    <p:sldLayoutId id="2147485671" r:id="rId68"/>
    <p:sldLayoutId id="2147485672" r:id="rId69"/>
    <p:sldLayoutId id="2147485673" r:id="rId70"/>
    <p:sldLayoutId id="2147485674" r:id="rId71"/>
    <p:sldLayoutId id="2147485675" r:id="rId72"/>
    <p:sldLayoutId id="2147485676" r:id="rId73"/>
    <p:sldLayoutId id="2147485677" r:id="rId74"/>
    <p:sldLayoutId id="2147485678" r:id="rId75"/>
    <p:sldLayoutId id="2147485679" r:id="rId76"/>
    <p:sldLayoutId id="2147485680" r:id="rId77"/>
    <p:sldLayoutId id="2147485681" r:id="rId78"/>
    <p:sldLayoutId id="2147485682" r:id="rId79"/>
    <p:sldLayoutId id="2147485683" r:id="rId80"/>
    <p:sldLayoutId id="2147485684" r:id="rId81"/>
    <p:sldLayoutId id="2147485685" r:id="rId82"/>
    <p:sldLayoutId id="2147485686" r:id="rId83"/>
    <p:sldLayoutId id="2147485687" r:id="rId84"/>
    <p:sldLayoutId id="2147485688" r:id="rId85"/>
    <p:sldLayoutId id="2147485689" r:id="rId86"/>
    <p:sldLayoutId id="2147485690" r:id="rId87"/>
    <p:sldLayoutId id="2147485691" r:id="rId88"/>
    <p:sldLayoutId id="2147485610" r:id="rId89"/>
    <p:sldLayoutId id="2147485693" r:id="rId90"/>
    <p:sldLayoutId id="2147485694" r:id="rId91"/>
    <p:sldLayoutId id="2147485695" r:id="rId92"/>
    <p:sldLayoutId id="2147485696" r:id="rId93"/>
    <p:sldLayoutId id="2147485697" r:id="rId94"/>
    <p:sldLayoutId id="2147485698" r:id="rId95"/>
    <p:sldLayoutId id="2147485699" r:id="rId96"/>
    <p:sldLayoutId id="2147485700" r:id="rId97"/>
    <p:sldLayoutId id="2147485701" r:id="rId98"/>
    <p:sldLayoutId id="2147485702" r:id="rId99"/>
    <p:sldLayoutId id="2147485703" r:id="rId100"/>
    <p:sldLayoutId id="2147485704" r:id="rId101"/>
    <p:sldLayoutId id="2147485705" r:id="rId102"/>
    <p:sldLayoutId id="2147485706" r:id="rId103"/>
    <p:sldLayoutId id="2147485707" r:id="rId104"/>
    <p:sldLayoutId id="2147485626" r:id="rId105"/>
    <p:sldLayoutId id="2147485652" r:id="rId106"/>
    <p:sldLayoutId id="2147485653" r:id="rId107"/>
    <p:sldLayoutId id="2147485660" r:id="rId108"/>
    <p:sldLayoutId id="2147485628" r:id="rId109"/>
    <p:sldLayoutId id="2147485612" r:id="rId110"/>
    <p:sldLayoutId id="2147485570" r:id="rId111"/>
    <p:sldLayoutId id="2147483731" r:id="rId112"/>
    <p:sldLayoutId id="2147483701" r:id="rId113"/>
    <p:sldLayoutId id="2147485718" r:id="rId114"/>
    <p:sldLayoutId id="2147485717" r:id="rId115"/>
    <p:sldLayoutId id="2147485716" r:id="rId116"/>
    <p:sldLayoutId id="2147485715" r:id="rId117"/>
    <p:sldLayoutId id="2147485714" r:id="rId118"/>
    <p:sldLayoutId id="2147485713" r:id="rId119"/>
    <p:sldLayoutId id="2147485712" r:id="rId120"/>
    <p:sldLayoutId id="2147485711" r:id="rId121"/>
    <p:sldLayoutId id="2147485710" r:id="rId122"/>
    <p:sldLayoutId id="2147485709" r:id="rId123"/>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rgbClr val="FF0000"/>
          </a:solidFill>
          <a:latin typeface="+mj-lt"/>
          <a:ea typeface="+mj-ea"/>
          <a:cs typeface="+mj-cs"/>
        </a:defRPr>
      </a:lvl1pPr>
      <a:lvl2pPr algn="l" rtl="0" eaLnBrk="0" fontAlgn="base" hangingPunct="0">
        <a:lnSpc>
          <a:spcPct val="85000"/>
        </a:lnSpc>
        <a:spcBef>
          <a:spcPct val="0"/>
        </a:spcBef>
        <a:spcAft>
          <a:spcPct val="0"/>
        </a:spcAft>
        <a:defRPr sz="3200" b="1">
          <a:solidFill>
            <a:srgbClr val="FF0000"/>
          </a:solidFill>
          <a:latin typeface="Arial" pitchFamily="34" charset="0"/>
        </a:defRPr>
      </a:lvl2pPr>
      <a:lvl3pPr algn="l" rtl="0" eaLnBrk="0" fontAlgn="base" hangingPunct="0">
        <a:lnSpc>
          <a:spcPct val="85000"/>
        </a:lnSpc>
        <a:spcBef>
          <a:spcPct val="0"/>
        </a:spcBef>
        <a:spcAft>
          <a:spcPct val="0"/>
        </a:spcAft>
        <a:defRPr sz="3200" b="1">
          <a:solidFill>
            <a:srgbClr val="FF0000"/>
          </a:solidFill>
          <a:latin typeface="Arial" pitchFamily="34" charset="0"/>
        </a:defRPr>
      </a:lvl3pPr>
      <a:lvl4pPr algn="l" rtl="0" eaLnBrk="0" fontAlgn="base" hangingPunct="0">
        <a:lnSpc>
          <a:spcPct val="85000"/>
        </a:lnSpc>
        <a:spcBef>
          <a:spcPct val="0"/>
        </a:spcBef>
        <a:spcAft>
          <a:spcPct val="0"/>
        </a:spcAft>
        <a:defRPr sz="3200" b="1">
          <a:solidFill>
            <a:srgbClr val="FF0000"/>
          </a:solidFill>
          <a:latin typeface="Arial" pitchFamily="34" charset="0"/>
        </a:defRPr>
      </a:lvl4pPr>
      <a:lvl5pPr algn="l" rtl="0" eaLnBrk="0" fontAlgn="base" hangingPunct="0">
        <a:lnSpc>
          <a:spcPct val="85000"/>
        </a:lnSpc>
        <a:spcBef>
          <a:spcPct val="0"/>
        </a:spcBef>
        <a:spcAft>
          <a:spcPct val="0"/>
        </a:spcAft>
        <a:defRPr sz="3200" b="1">
          <a:solidFill>
            <a:srgbClr val="FF0000"/>
          </a:solidFill>
          <a:latin typeface="Arial" pitchFamily="34" charset="0"/>
        </a:defRPr>
      </a:lvl5pPr>
      <a:lvl6pPr marL="457200" algn="l" rtl="0" fontAlgn="base">
        <a:lnSpc>
          <a:spcPct val="85000"/>
        </a:lnSpc>
        <a:spcBef>
          <a:spcPct val="0"/>
        </a:spcBef>
        <a:spcAft>
          <a:spcPct val="0"/>
        </a:spcAft>
        <a:defRPr sz="3200" b="1">
          <a:solidFill>
            <a:srgbClr val="FF0000"/>
          </a:solidFill>
          <a:latin typeface="Arial" pitchFamily="34" charset="0"/>
        </a:defRPr>
      </a:lvl6pPr>
      <a:lvl7pPr marL="914400" algn="l" rtl="0" fontAlgn="base">
        <a:lnSpc>
          <a:spcPct val="85000"/>
        </a:lnSpc>
        <a:spcBef>
          <a:spcPct val="0"/>
        </a:spcBef>
        <a:spcAft>
          <a:spcPct val="0"/>
        </a:spcAft>
        <a:defRPr sz="3200" b="1">
          <a:solidFill>
            <a:srgbClr val="FF0000"/>
          </a:solidFill>
          <a:latin typeface="Arial" pitchFamily="34" charset="0"/>
        </a:defRPr>
      </a:lvl7pPr>
      <a:lvl8pPr marL="1371600" algn="l" rtl="0" fontAlgn="base">
        <a:lnSpc>
          <a:spcPct val="85000"/>
        </a:lnSpc>
        <a:spcBef>
          <a:spcPct val="0"/>
        </a:spcBef>
        <a:spcAft>
          <a:spcPct val="0"/>
        </a:spcAft>
        <a:defRPr sz="3200" b="1">
          <a:solidFill>
            <a:srgbClr val="FF0000"/>
          </a:solidFill>
          <a:latin typeface="Arial" pitchFamily="34" charset="0"/>
        </a:defRPr>
      </a:lvl8pPr>
      <a:lvl9pPr marL="1828800" algn="l" rtl="0" fontAlgn="base">
        <a:lnSpc>
          <a:spcPct val="85000"/>
        </a:lnSpc>
        <a:spcBef>
          <a:spcPct val="0"/>
        </a:spcBef>
        <a:spcAft>
          <a:spcPct val="0"/>
        </a:spcAft>
        <a:defRPr sz="3200" b="1">
          <a:solidFill>
            <a:srgbClr val="FF0000"/>
          </a:solidFill>
          <a:latin typeface="Arial" pitchFamily="34" charset="0"/>
        </a:defRPr>
      </a:lvl9pPr>
    </p:titleStyle>
    <p:bodyStyle>
      <a:lvl1pPr marL="342900" indent="-342900"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6.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6.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0.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6.png"/><Relationship Id="rId11" Type="http://schemas.openxmlformats.org/officeDocument/2006/relationships/image" Target="../media/image49.jpeg"/><Relationship Id="rId5" Type="http://schemas.openxmlformats.org/officeDocument/2006/relationships/image" Target="../media/image45.jpeg"/><Relationship Id="rId10" Type="http://schemas.openxmlformats.org/officeDocument/2006/relationships/image" Target="../media/image39.png"/><Relationship Id="rId4" Type="http://schemas.openxmlformats.org/officeDocument/2006/relationships/image" Target="../media/image44.jpeg"/><Relationship Id="rId9" Type="http://schemas.openxmlformats.org/officeDocument/2006/relationships/image" Target="../media/image48.jpeg"/></Relationships>
</file>

<file path=ppt/slides/_rels/slide27.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18" Type="http://schemas.openxmlformats.org/officeDocument/2006/relationships/image" Target="../media/image64.emf"/><Relationship Id="rId3" Type="http://schemas.openxmlformats.org/officeDocument/2006/relationships/hyperlink" Target="http://www.ti.com/fram" TargetMode="External"/><Relationship Id="rId21" Type="http://schemas.openxmlformats.org/officeDocument/2006/relationships/image" Target="../media/image67.png"/><Relationship Id="rId7" Type="http://schemas.openxmlformats.org/officeDocument/2006/relationships/image" Target="../media/image53.jpeg"/><Relationship Id="rId12" Type="http://schemas.openxmlformats.org/officeDocument/2006/relationships/image" Target="../media/image58.png"/><Relationship Id="rId17" Type="http://schemas.openxmlformats.org/officeDocument/2006/relationships/image" Target="../media/image63.jpeg"/><Relationship Id="rId2" Type="http://schemas.openxmlformats.org/officeDocument/2006/relationships/notesSlide" Target="../notesSlides/notesSlide19.xml"/><Relationship Id="rId16" Type="http://schemas.openxmlformats.org/officeDocument/2006/relationships/image" Target="../media/image62.jpeg"/><Relationship Id="rId20" Type="http://schemas.openxmlformats.org/officeDocument/2006/relationships/image" Target="../media/image66.emf"/><Relationship Id="rId1" Type="http://schemas.openxmlformats.org/officeDocument/2006/relationships/slideLayout" Target="../slideLayouts/slideLayout1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5" Type="http://schemas.openxmlformats.org/officeDocument/2006/relationships/image" Target="../media/image61.jpeg"/><Relationship Id="rId10" Type="http://schemas.openxmlformats.org/officeDocument/2006/relationships/image" Target="../media/image56.jpeg"/><Relationship Id="rId19" Type="http://schemas.openxmlformats.org/officeDocument/2006/relationships/image" Target="../media/image65.png"/><Relationship Id="rId4" Type="http://schemas.openxmlformats.org/officeDocument/2006/relationships/hyperlink" Target="http://www.ti.com/fr57wiki" TargetMode="External"/><Relationship Id="rId9" Type="http://schemas.openxmlformats.org/officeDocument/2006/relationships/image" Target="../media/image55.jpeg"/><Relationship Id="rId14" Type="http://schemas.openxmlformats.org/officeDocument/2006/relationships/image" Target="../media/image60.jpeg"/><Relationship Id="rId22" Type="http://schemas.openxmlformats.org/officeDocument/2006/relationships/image" Target="../media/image68.png"/></Relationships>
</file>

<file path=ppt/slides/_rels/slide2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97.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hyperlink" Target="http://www.ti.com/fram" TargetMode="External"/><Relationship Id="rId2" Type="http://schemas.openxmlformats.org/officeDocument/2006/relationships/image" Target="../media/image10.jpeg"/><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29" name="Group 19"/>
          <p:cNvGrpSpPr>
            <a:grpSpLocks/>
          </p:cNvGrpSpPr>
          <p:nvPr/>
        </p:nvGrpSpPr>
        <p:grpSpPr bwMode="auto">
          <a:xfrm>
            <a:off x="0" y="261938"/>
            <a:ext cx="9144000" cy="5730875"/>
            <a:chOff x="0" y="382588"/>
            <a:chExt cx="9144000" cy="5730875"/>
          </a:xfrm>
        </p:grpSpPr>
        <p:pic>
          <p:nvPicPr>
            <p:cNvPr id="150542" name="Picture 3" descr="C:\Users\Davey\Documents\Rita\03_2011_KW_KI_FR57xx\green fade feather 2.jpg"/>
            <p:cNvPicPr>
              <a:picLocks noChangeAspect="1" noChangeArrowheads="1"/>
            </p:cNvPicPr>
            <p:nvPr/>
          </p:nvPicPr>
          <p:blipFill>
            <a:blip r:embed="rId3"/>
            <a:srcRect b="5952"/>
            <a:stretch>
              <a:fillRect/>
            </a:stretch>
          </p:blipFill>
          <p:spPr bwMode="auto">
            <a:xfrm>
              <a:off x="1371600" y="382588"/>
              <a:ext cx="7772400" cy="5730875"/>
            </a:xfrm>
            <a:prstGeom prst="rect">
              <a:avLst/>
            </a:prstGeom>
            <a:noFill/>
            <a:ln w="9525">
              <a:noFill/>
              <a:miter lim="800000"/>
              <a:headEnd/>
              <a:tailEnd/>
            </a:ln>
          </p:spPr>
        </p:pic>
        <p:pic>
          <p:nvPicPr>
            <p:cNvPr id="150543" name="Picture 3" descr="C:\Users\Davey\Documents\Rita\03_2011_KW_KI_FR57xx\green fade feather 2.jpg"/>
            <p:cNvPicPr>
              <a:picLocks noChangeAspect="1" noChangeArrowheads="1"/>
            </p:cNvPicPr>
            <p:nvPr/>
          </p:nvPicPr>
          <p:blipFill>
            <a:blip r:embed="rId4"/>
            <a:srcRect b="7207"/>
            <a:stretch>
              <a:fillRect/>
            </a:stretch>
          </p:blipFill>
          <p:spPr bwMode="auto">
            <a:xfrm>
              <a:off x="0" y="457200"/>
              <a:ext cx="6502400" cy="5567363"/>
            </a:xfrm>
            <a:prstGeom prst="rect">
              <a:avLst/>
            </a:prstGeom>
            <a:noFill/>
            <a:ln w="9525">
              <a:noFill/>
              <a:miter lim="800000"/>
              <a:headEnd/>
              <a:tailEnd/>
            </a:ln>
          </p:spPr>
        </p:pic>
      </p:grpSp>
      <p:pic>
        <p:nvPicPr>
          <p:cNvPr id="1026" name="Picture 2" descr="C:\Users\Davey\Documents\Rita\03_2011_KW_KI_FR57xx\FRAM graphic.jpg"/>
          <p:cNvPicPr>
            <a:picLocks noChangeAspect="1" noChangeArrowheads="1"/>
          </p:cNvPicPr>
          <p:nvPr/>
        </p:nvPicPr>
        <p:blipFill>
          <a:blip r:embed="rId5"/>
          <a:srcRect/>
          <a:stretch>
            <a:fillRect/>
          </a:stretch>
        </p:blipFill>
        <p:spPr bwMode="auto">
          <a:xfrm>
            <a:off x="1849438" y="1027113"/>
            <a:ext cx="5287962" cy="4471987"/>
          </a:xfrm>
          <a:prstGeom prst="rect">
            <a:avLst/>
          </a:prstGeom>
          <a:noFill/>
          <a:effectLst>
            <a:outerShdw blurRad="50800" dist="38100" dir="2700000" algn="tl" rotWithShape="0">
              <a:prstClr val="black">
                <a:alpha val="40000"/>
              </a:prstClr>
            </a:outerShdw>
          </a:effectLst>
        </p:spPr>
      </p:pic>
      <p:sp>
        <p:nvSpPr>
          <p:cNvPr id="19" name="TextBox 18"/>
          <p:cNvSpPr txBox="1"/>
          <p:nvPr/>
        </p:nvSpPr>
        <p:spPr>
          <a:xfrm>
            <a:off x="3882336" y="4042874"/>
            <a:ext cx="1446663" cy="978729"/>
          </a:xfrm>
          <a:prstGeom prst="rect">
            <a:avLst/>
          </a:prstGeom>
          <a:noFill/>
          <a:effectLst>
            <a:outerShdw blurRad="50800" dist="38100" dir="2700000" algn="tl" rotWithShape="0">
              <a:prstClr val="black">
                <a:alpha val="40000"/>
              </a:prstClr>
            </a:outerShdw>
          </a:effectLst>
          <a:scene3d>
            <a:camera prst="isometricOffAxis1Right"/>
            <a:lightRig rig="threePt" dir="t"/>
          </a:scene3d>
        </p:spPr>
        <p:txBody>
          <a:bodyPr>
            <a:spAutoFit/>
          </a:bodyPr>
          <a:lstStyle/>
          <a:p>
            <a:pPr algn="ctr">
              <a:lnSpc>
                <a:spcPct val="80000"/>
              </a:lnSpc>
              <a:defRPr/>
            </a:pPr>
            <a:r>
              <a:rPr lang="en-US" dirty="0">
                <a:solidFill>
                  <a:srgbClr val="FFFF00"/>
                </a:solidFill>
                <a:latin typeface="Impact" pitchFamily="34" charset="0"/>
              </a:rPr>
              <a:t>Instant on/off with memory</a:t>
            </a:r>
            <a:br>
              <a:rPr lang="en-US" dirty="0">
                <a:solidFill>
                  <a:srgbClr val="FFFF00"/>
                </a:solidFill>
                <a:latin typeface="Impact" pitchFamily="34" charset="0"/>
              </a:rPr>
            </a:br>
            <a:r>
              <a:rPr lang="en-US" dirty="0">
                <a:solidFill>
                  <a:srgbClr val="FFFF00"/>
                </a:solidFill>
                <a:latin typeface="Impact" pitchFamily="34" charset="0"/>
              </a:rPr>
              <a:t>retention</a:t>
            </a:r>
          </a:p>
        </p:txBody>
      </p:sp>
      <p:sp>
        <p:nvSpPr>
          <p:cNvPr id="13" name="TextBox 12"/>
          <p:cNvSpPr txBox="1"/>
          <p:nvPr/>
        </p:nvSpPr>
        <p:spPr>
          <a:xfrm>
            <a:off x="3852768" y="4013306"/>
            <a:ext cx="1446663" cy="978729"/>
          </a:xfrm>
          <a:prstGeom prst="rect">
            <a:avLst/>
          </a:prstGeom>
          <a:noFill/>
          <a:effectLst>
            <a:outerShdw blurRad="50800" dist="38100" dir="2700000" algn="tl" rotWithShape="0">
              <a:prstClr val="black">
                <a:alpha val="40000"/>
              </a:prstClr>
            </a:outerShdw>
          </a:effectLst>
          <a:scene3d>
            <a:camera prst="isometricOffAxis1Right"/>
            <a:lightRig rig="threePt" dir="t"/>
          </a:scene3d>
        </p:spPr>
        <p:txBody>
          <a:bodyPr>
            <a:spAutoFit/>
          </a:bodyPr>
          <a:lstStyle/>
          <a:p>
            <a:pPr algn="ctr">
              <a:lnSpc>
                <a:spcPct val="80000"/>
              </a:lnSpc>
              <a:defRPr/>
            </a:pPr>
            <a:r>
              <a:rPr lang="en-US" dirty="0">
                <a:solidFill>
                  <a:schemeClr val="accent1">
                    <a:lumMod val="50000"/>
                  </a:schemeClr>
                </a:solidFill>
                <a:latin typeface="Impact" pitchFamily="34" charset="0"/>
              </a:rPr>
              <a:t>Instant on/off with memory</a:t>
            </a:r>
            <a:br>
              <a:rPr lang="en-US" dirty="0">
                <a:solidFill>
                  <a:schemeClr val="accent1">
                    <a:lumMod val="50000"/>
                  </a:schemeClr>
                </a:solidFill>
                <a:latin typeface="Impact" pitchFamily="34" charset="0"/>
              </a:rPr>
            </a:br>
            <a:r>
              <a:rPr lang="en-US" dirty="0">
                <a:solidFill>
                  <a:schemeClr val="accent1">
                    <a:lumMod val="50000"/>
                  </a:schemeClr>
                </a:solidFill>
                <a:latin typeface="Impact" pitchFamily="34" charset="0"/>
              </a:rPr>
              <a:t>retention</a:t>
            </a:r>
          </a:p>
        </p:txBody>
      </p:sp>
      <p:sp>
        <p:nvSpPr>
          <p:cNvPr id="16" name="TextBox 15"/>
          <p:cNvSpPr txBox="1"/>
          <p:nvPr/>
        </p:nvSpPr>
        <p:spPr>
          <a:xfrm>
            <a:off x="3522945" y="1472545"/>
            <a:ext cx="1446663" cy="978729"/>
          </a:xfrm>
          <a:prstGeom prst="rect">
            <a:avLst/>
          </a:prstGeom>
          <a:noFill/>
          <a:effectLst>
            <a:outerShdw blurRad="50800" dist="38100" dir="2700000" algn="tl" rotWithShape="0">
              <a:prstClr val="black">
                <a:alpha val="40000"/>
              </a:prstClr>
            </a:outerShdw>
          </a:effectLst>
          <a:scene3d>
            <a:camera prst="isometricOffAxis1Right"/>
            <a:lightRig rig="threePt" dir="t"/>
          </a:scene3d>
        </p:spPr>
        <p:txBody>
          <a:bodyPr>
            <a:spAutoFit/>
          </a:bodyPr>
          <a:lstStyle/>
          <a:p>
            <a:pPr algn="ctr">
              <a:lnSpc>
                <a:spcPct val="80000"/>
              </a:lnSpc>
              <a:defRPr/>
            </a:pPr>
            <a:r>
              <a:rPr lang="en-US" dirty="0">
                <a:solidFill>
                  <a:srgbClr val="FFFF00"/>
                </a:solidFill>
                <a:latin typeface="Impact" pitchFamily="34" charset="0"/>
              </a:rPr>
              <a:t>Unified</a:t>
            </a:r>
          </a:p>
          <a:p>
            <a:pPr algn="ctr">
              <a:lnSpc>
                <a:spcPct val="80000"/>
              </a:lnSpc>
              <a:defRPr/>
            </a:pPr>
            <a:r>
              <a:rPr lang="en-US" dirty="0">
                <a:solidFill>
                  <a:srgbClr val="FFFF00"/>
                </a:solidFill>
                <a:latin typeface="Impact" pitchFamily="34" charset="0"/>
              </a:rPr>
              <a:t>Memory = unmatched</a:t>
            </a:r>
          </a:p>
          <a:p>
            <a:pPr algn="ctr">
              <a:lnSpc>
                <a:spcPct val="80000"/>
              </a:lnSpc>
              <a:defRPr/>
            </a:pPr>
            <a:r>
              <a:rPr lang="en-US" dirty="0">
                <a:solidFill>
                  <a:srgbClr val="FFFF00"/>
                </a:solidFill>
                <a:latin typeface="Impact" pitchFamily="34" charset="0"/>
              </a:rPr>
              <a:t>flexibility</a:t>
            </a:r>
          </a:p>
        </p:txBody>
      </p:sp>
      <p:sp>
        <p:nvSpPr>
          <p:cNvPr id="11" name="TextBox 10"/>
          <p:cNvSpPr txBox="1"/>
          <p:nvPr/>
        </p:nvSpPr>
        <p:spPr>
          <a:xfrm>
            <a:off x="3493377" y="1456625"/>
            <a:ext cx="1446663" cy="978729"/>
          </a:xfrm>
          <a:prstGeom prst="rect">
            <a:avLst/>
          </a:prstGeom>
          <a:noFill/>
          <a:effectLst>
            <a:outerShdw blurRad="50800" dist="38100" dir="2700000" algn="tl" rotWithShape="0">
              <a:prstClr val="black">
                <a:alpha val="40000"/>
              </a:prstClr>
            </a:outerShdw>
          </a:effectLst>
          <a:scene3d>
            <a:camera prst="isometricOffAxis1Right"/>
            <a:lightRig rig="threePt" dir="t"/>
          </a:scene3d>
        </p:spPr>
        <p:txBody>
          <a:bodyPr>
            <a:spAutoFit/>
          </a:bodyPr>
          <a:lstStyle/>
          <a:p>
            <a:pPr algn="ctr">
              <a:lnSpc>
                <a:spcPct val="80000"/>
              </a:lnSpc>
              <a:defRPr/>
            </a:pPr>
            <a:r>
              <a:rPr lang="en-US" dirty="0">
                <a:solidFill>
                  <a:schemeClr val="accent1">
                    <a:lumMod val="50000"/>
                  </a:schemeClr>
                </a:solidFill>
                <a:latin typeface="Impact" pitchFamily="34" charset="0"/>
              </a:rPr>
              <a:t>Unified</a:t>
            </a:r>
          </a:p>
          <a:p>
            <a:pPr algn="ctr">
              <a:lnSpc>
                <a:spcPct val="80000"/>
              </a:lnSpc>
              <a:defRPr/>
            </a:pPr>
            <a:r>
              <a:rPr lang="en-US" dirty="0">
                <a:solidFill>
                  <a:schemeClr val="accent1">
                    <a:lumMod val="50000"/>
                  </a:schemeClr>
                </a:solidFill>
                <a:latin typeface="Impact" pitchFamily="34" charset="0"/>
              </a:rPr>
              <a:t>Memory = unmatched</a:t>
            </a:r>
          </a:p>
          <a:p>
            <a:pPr algn="ctr">
              <a:lnSpc>
                <a:spcPct val="80000"/>
              </a:lnSpc>
              <a:defRPr/>
            </a:pPr>
            <a:r>
              <a:rPr lang="en-US" dirty="0">
                <a:solidFill>
                  <a:schemeClr val="accent1">
                    <a:lumMod val="50000"/>
                  </a:schemeClr>
                </a:solidFill>
                <a:latin typeface="Impact" pitchFamily="34" charset="0"/>
              </a:rPr>
              <a:t>flexibility</a:t>
            </a:r>
          </a:p>
        </p:txBody>
      </p:sp>
      <p:sp>
        <p:nvSpPr>
          <p:cNvPr id="17" name="TextBox 16"/>
          <p:cNvSpPr txBox="1"/>
          <p:nvPr/>
        </p:nvSpPr>
        <p:spPr>
          <a:xfrm>
            <a:off x="2254153" y="2985172"/>
            <a:ext cx="1446663" cy="978729"/>
          </a:xfrm>
          <a:prstGeom prst="rect">
            <a:avLst/>
          </a:prstGeom>
          <a:noFill/>
          <a:effectLst>
            <a:outerShdw blurRad="50800" dist="38100" dir="2700000" algn="tl" rotWithShape="0">
              <a:prstClr val="black">
                <a:alpha val="40000"/>
              </a:prstClr>
            </a:outerShdw>
          </a:effectLst>
          <a:scene3d>
            <a:camera prst="isometricOffAxis1Right"/>
            <a:lightRig rig="threePt" dir="t"/>
          </a:scene3d>
        </p:spPr>
        <p:txBody>
          <a:bodyPr>
            <a:spAutoFit/>
          </a:bodyPr>
          <a:lstStyle/>
          <a:p>
            <a:pPr algn="ctr">
              <a:lnSpc>
                <a:spcPct val="80000"/>
              </a:lnSpc>
              <a:defRPr/>
            </a:pPr>
            <a:r>
              <a:rPr lang="en-US" dirty="0">
                <a:solidFill>
                  <a:srgbClr val="FFFF00"/>
                </a:solidFill>
                <a:latin typeface="Impact" pitchFamily="34" charset="0"/>
              </a:rPr>
              <a:t>Virtually unlimited write endurance</a:t>
            </a:r>
          </a:p>
        </p:txBody>
      </p:sp>
      <p:sp>
        <p:nvSpPr>
          <p:cNvPr id="18" name="TextBox 17"/>
          <p:cNvSpPr txBox="1"/>
          <p:nvPr/>
        </p:nvSpPr>
        <p:spPr>
          <a:xfrm>
            <a:off x="5149303" y="2552993"/>
            <a:ext cx="1446663" cy="757130"/>
          </a:xfrm>
          <a:prstGeom prst="rect">
            <a:avLst/>
          </a:prstGeom>
          <a:noFill/>
          <a:effectLst>
            <a:outerShdw blurRad="50800" dist="38100" dir="2700000" algn="tl" rotWithShape="0">
              <a:prstClr val="black">
                <a:alpha val="40000"/>
              </a:prstClr>
            </a:outerShdw>
          </a:effectLst>
          <a:scene3d>
            <a:camera prst="isometricOffAxis1Right"/>
            <a:lightRig rig="threePt" dir="t"/>
          </a:scene3d>
        </p:spPr>
        <p:txBody>
          <a:bodyPr>
            <a:spAutoFit/>
          </a:bodyPr>
          <a:lstStyle/>
          <a:p>
            <a:pPr algn="ctr">
              <a:lnSpc>
                <a:spcPct val="80000"/>
              </a:lnSpc>
              <a:defRPr/>
            </a:pPr>
            <a:r>
              <a:rPr lang="en-US" dirty="0">
                <a:solidFill>
                  <a:srgbClr val="FFFF00"/>
                </a:solidFill>
                <a:latin typeface="Impact" pitchFamily="34" charset="0"/>
              </a:rPr>
              <a:t>Ultra-low-power writing</a:t>
            </a:r>
          </a:p>
        </p:txBody>
      </p:sp>
      <p:sp>
        <p:nvSpPr>
          <p:cNvPr id="150537" name="Rectangle 5"/>
          <p:cNvSpPr txBox="1">
            <a:spLocks noChangeArrowheads="1"/>
          </p:cNvSpPr>
          <p:nvPr/>
        </p:nvSpPr>
        <p:spPr bwMode="auto">
          <a:xfrm>
            <a:off x="777875" y="5616575"/>
            <a:ext cx="7580313" cy="666750"/>
          </a:xfrm>
          <a:prstGeom prst="rect">
            <a:avLst/>
          </a:prstGeom>
          <a:noFill/>
          <a:ln w="9525" algn="ctr">
            <a:noFill/>
            <a:miter lim="800000"/>
            <a:headEnd/>
            <a:tailEnd/>
          </a:ln>
        </p:spPr>
        <p:txBody>
          <a:bodyPr/>
          <a:lstStyle/>
          <a:p>
            <a:r>
              <a:rPr lang="en-US" b="1"/>
              <a:t>MSP430 FRAM Microcontrollers</a:t>
            </a:r>
          </a:p>
          <a:p>
            <a:r>
              <a:rPr lang="en-US" b="1"/>
              <a:t>2011 Tech Day </a:t>
            </a:r>
            <a:endParaRPr lang="en-US" sz="1400">
              <a:solidFill>
                <a:srgbClr val="FF0000"/>
              </a:solidFill>
            </a:endParaRPr>
          </a:p>
          <a:p>
            <a:endParaRPr lang="en-US" b="1">
              <a:solidFill>
                <a:srgbClr val="000000"/>
              </a:solidFill>
            </a:endParaRPr>
          </a:p>
        </p:txBody>
      </p:sp>
      <p:sp>
        <p:nvSpPr>
          <p:cNvPr id="150538" name="Rectangle 4"/>
          <p:cNvSpPr>
            <a:spLocks noChangeArrowheads="1"/>
          </p:cNvSpPr>
          <p:nvPr/>
        </p:nvSpPr>
        <p:spPr bwMode="auto">
          <a:xfrm>
            <a:off x="273050" y="-306388"/>
            <a:ext cx="8667750" cy="2597151"/>
          </a:xfrm>
          <a:prstGeom prst="rect">
            <a:avLst/>
          </a:prstGeom>
          <a:noFill/>
          <a:ln w="9525">
            <a:noFill/>
            <a:miter lim="800000"/>
            <a:headEnd/>
            <a:tailEnd/>
          </a:ln>
        </p:spPr>
        <p:txBody>
          <a:bodyPr anchor="ctr"/>
          <a:lstStyle/>
          <a:p>
            <a:pPr algn="ctr"/>
            <a:r>
              <a:rPr lang="en-US" sz="2800" b="1">
                <a:solidFill>
                  <a:srgbClr val="FF0000"/>
                </a:solidFill>
              </a:rPr>
              <a:t>Make the world smarter with industry’s first </a:t>
            </a:r>
            <a:br>
              <a:rPr lang="en-US" sz="2800" b="1">
                <a:solidFill>
                  <a:srgbClr val="FF0000"/>
                </a:solidFill>
              </a:rPr>
            </a:br>
            <a:r>
              <a:rPr lang="en-US" sz="2800" b="1">
                <a:solidFill>
                  <a:srgbClr val="FF0000"/>
                </a:solidFill>
              </a:rPr>
              <a:t>ultra-low-power FRAM microcontroller from TI</a:t>
            </a:r>
          </a:p>
          <a:p>
            <a:pPr algn="ctr"/>
            <a:endParaRPr lang="en-US" sz="2800" b="1">
              <a:solidFill>
                <a:srgbClr val="FF0000"/>
              </a:solidFill>
            </a:endParaRPr>
          </a:p>
          <a:p>
            <a:pPr algn="ctr"/>
            <a:endParaRPr lang="en-US" sz="2800" b="1">
              <a:solidFill>
                <a:srgbClr val="FF0000"/>
              </a:solidFill>
            </a:endParaRPr>
          </a:p>
        </p:txBody>
      </p:sp>
      <p:sp>
        <p:nvSpPr>
          <p:cNvPr id="9" name="TextBox 8"/>
          <p:cNvSpPr txBox="1"/>
          <p:nvPr/>
        </p:nvSpPr>
        <p:spPr>
          <a:xfrm>
            <a:off x="2224585" y="2955604"/>
            <a:ext cx="1446663" cy="978729"/>
          </a:xfrm>
          <a:prstGeom prst="rect">
            <a:avLst/>
          </a:prstGeom>
          <a:noFill/>
          <a:effectLst>
            <a:outerShdw blurRad="50800" dist="38100" dir="2700000" algn="tl" rotWithShape="0">
              <a:prstClr val="black">
                <a:alpha val="40000"/>
              </a:prstClr>
            </a:outerShdw>
          </a:effectLst>
          <a:scene3d>
            <a:camera prst="isometricOffAxis1Right"/>
            <a:lightRig rig="threePt" dir="t"/>
          </a:scene3d>
        </p:spPr>
        <p:txBody>
          <a:bodyPr>
            <a:spAutoFit/>
          </a:bodyPr>
          <a:lstStyle/>
          <a:p>
            <a:pPr algn="ctr">
              <a:lnSpc>
                <a:spcPct val="80000"/>
              </a:lnSpc>
              <a:defRPr/>
            </a:pPr>
            <a:r>
              <a:rPr lang="en-US" dirty="0">
                <a:solidFill>
                  <a:schemeClr val="accent1">
                    <a:lumMod val="50000"/>
                  </a:schemeClr>
                </a:solidFill>
                <a:latin typeface="Impact" pitchFamily="34" charset="0"/>
              </a:rPr>
              <a:t>Virtually unlimited write endurance</a:t>
            </a:r>
          </a:p>
        </p:txBody>
      </p:sp>
      <p:sp>
        <p:nvSpPr>
          <p:cNvPr id="12" name="TextBox 11"/>
          <p:cNvSpPr txBox="1"/>
          <p:nvPr/>
        </p:nvSpPr>
        <p:spPr>
          <a:xfrm>
            <a:off x="5119735" y="2523425"/>
            <a:ext cx="1446663" cy="757130"/>
          </a:xfrm>
          <a:prstGeom prst="rect">
            <a:avLst/>
          </a:prstGeom>
          <a:noFill/>
          <a:effectLst>
            <a:outerShdw blurRad="50800" dist="38100" dir="2700000" algn="tl" rotWithShape="0">
              <a:prstClr val="black">
                <a:alpha val="40000"/>
              </a:prstClr>
            </a:outerShdw>
          </a:effectLst>
          <a:scene3d>
            <a:camera prst="isometricOffAxis1Right"/>
            <a:lightRig rig="threePt" dir="t"/>
          </a:scene3d>
        </p:spPr>
        <p:txBody>
          <a:bodyPr>
            <a:spAutoFit/>
          </a:bodyPr>
          <a:lstStyle/>
          <a:p>
            <a:pPr algn="ctr">
              <a:lnSpc>
                <a:spcPct val="80000"/>
              </a:lnSpc>
              <a:defRPr/>
            </a:pPr>
            <a:r>
              <a:rPr lang="en-US" dirty="0">
                <a:solidFill>
                  <a:schemeClr val="accent1">
                    <a:lumMod val="50000"/>
                  </a:schemeClr>
                </a:solidFill>
                <a:latin typeface="Impact" pitchFamily="34" charset="0"/>
              </a:rPr>
              <a:t>Ultra-low-power writing</a:t>
            </a:r>
          </a:p>
        </p:txBody>
      </p:sp>
      <p:pic>
        <p:nvPicPr>
          <p:cNvPr id="150541" name="Picture 4" descr="C:\Users\Davey\Documents\Rita\03_2011_KW_KI_FR57xx\iS_2011_585078XSm fingerprint scanner outline f.png"/>
          <p:cNvPicPr>
            <a:picLocks noChangeAspect="1" noChangeArrowheads="1"/>
          </p:cNvPicPr>
          <p:nvPr/>
        </p:nvPicPr>
        <p:blipFill>
          <a:blip r:embed="rId6"/>
          <a:srcRect/>
          <a:stretch>
            <a:fillRect/>
          </a:stretch>
        </p:blipFill>
        <p:spPr bwMode="auto">
          <a:xfrm rot="-1025762">
            <a:off x="1655763" y="3998913"/>
            <a:ext cx="2179637" cy="1249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idx="4294967295"/>
          </p:nvPr>
        </p:nvSpPr>
        <p:spPr bwMode="auto">
          <a:xfrm>
            <a:off x="342900" y="0"/>
            <a:ext cx="8458200" cy="1189038"/>
          </a:xfrm>
          <a:prstGeom prst="rect">
            <a:avLst/>
          </a:prstGeom>
          <a:solidFill>
            <a:srgbClr val="FFFFFF"/>
          </a:solidFill>
          <a:ln>
            <a:solidFill>
              <a:srgbClr val="000000"/>
            </a:solidFill>
            <a:miter lim="800000"/>
            <a:headEnd/>
            <a:tailEnd/>
          </a:ln>
        </p:spPr>
        <p:txBody>
          <a:bodyPr anchor="ctr"/>
          <a:lstStyle/>
          <a:p>
            <a:r>
              <a:rPr lang="en-US" b="0" smtClean="0"/>
              <a:t>MSP430FR5739 Block Diagram</a:t>
            </a:r>
          </a:p>
        </p:txBody>
      </p:sp>
      <p:pic>
        <p:nvPicPr>
          <p:cNvPr id="163842" name="Picture 5"/>
          <p:cNvPicPr>
            <a:picLocks noChangeAspect="1" noChangeArrowheads="1"/>
          </p:cNvPicPr>
          <p:nvPr/>
        </p:nvPicPr>
        <p:blipFill>
          <a:blip r:embed="rId2"/>
          <a:srcRect/>
          <a:stretch>
            <a:fillRect/>
          </a:stretch>
        </p:blipFill>
        <p:spPr bwMode="auto">
          <a:xfrm>
            <a:off x="25400" y="1047750"/>
            <a:ext cx="8972550" cy="4699000"/>
          </a:xfrm>
          <a:prstGeom prst="rect">
            <a:avLst/>
          </a:prstGeom>
          <a:noFill/>
          <a:ln w="9525">
            <a:noFill/>
            <a:miter lim="800000"/>
            <a:headEnd/>
            <a:tailEnd/>
          </a:ln>
        </p:spPr>
      </p:pic>
      <p:sp>
        <p:nvSpPr>
          <p:cNvPr id="163843" name="Rectangle 6"/>
          <p:cNvSpPr>
            <a:spLocks noChangeArrowheads="1"/>
          </p:cNvSpPr>
          <p:nvPr/>
        </p:nvSpPr>
        <p:spPr bwMode="auto">
          <a:xfrm>
            <a:off x="5994400" y="1739900"/>
            <a:ext cx="1485900" cy="1346200"/>
          </a:xfrm>
          <a:prstGeom prst="rect">
            <a:avLst/>
          </a:prstGeom>
          <a:noFill/>
          <a:ln w="22225">
            <a:solidFill>
              <a:srgbClr val="FF0000"/>
            </a:solidFill>
            <a:prstDash val="dash"/>
            <a:miter lim="800000"/>
            <a:headEnd/>
            <a:tailEnd/>
          </a:ln>
          <a:effectLst>
            <a:prstShdw prst="shdw17" dist="17961" dir="2700000">
              <a:srgbClr val="990000"/>
            </a:prstShdw>
          </a:effectLst>
        </p:spPr>
        <p:txBody>
          <a:bodyPr wrap="none" anchor="ctr"/>
          <a:lstStyle/>
          <a:p>
            <a:endParaRPr lang="ru-RU"/>
          </a:p>
        </p:txBody>
      </p:sp>
      <p:sp>
        <p:nvSpPr>
          <p:cNvPr id="163844" name="Rectangle 7"/>
          <p:cNvSpPr>
            <a:spLocks noChangeArrowheads="1"/>
          </p:cNvSpPr>
          <p:nvPr/>
        </p:nvSpPr>
        <p:spPr bwMode="auto">
          <a:xfrm>
            <a:off x="2133600" y="1816100"/>
            <a:ext cx="749300" cy="1231900"/>
          </a:xfrm>
          <a:prstGeom prst="rect">
            <a:avLst/>
          </a:prstGeom>
          <a:noFill/>
          <a:ln w="22225">
            <a:solidFill>
              <a:srgbClr val="FF0000"/>
            </a:solidFill>
            <a:prstDash val="dash"/>
            <a:miter lim="800000"/>
            <a:headEnd/>
            <a:tailEnd/>
          </a:ln>
          <a:effectLst>
            <a:prstShdw prst="shdw17" dist="17961" dir="2700000">
              <a:srgbClr val="990000"/>
            </a:prstShdw>
          </a:effectLst>
        </p:spPr>
        <p:txBody>
          <a:bodyPr wrap="none" anchor="ctr"/>
          <a:lstStyle/>
          <a:p>
            <a:endParaRPr lang="ru-RU"/>
          </a:p>
        </p:txBody>
      </p:sp>
      <p:sp>
        <p:nvSpPr>
          <p:cNvPr id="163845" name="Rectangle 8"/>
          <p:cNvSpPr>
            <a:spLocks noChangeArrowheads="1"/>
          </p:cNvSpPr>
          <p:nvPr/>
        </p:nvSpPr>
        <p:spPr bwMode="auto">
          <a:xfrm>
            <a:off x="1219200" y="1828800"/>
            <a:ext cx="431800" cy="787400"/>
          </a:xfrm>
          <a:prstGeom prst="rect">
            <a:avLst/>
          </a:prstGeom>
          <a:noFill/>
          <a:ln w="22225">
            <a:solidFill>
              <a:srgbClr val="FF0000"/>
            </a:solidFill>
            <a:prstDash val="dash"/>
            <a:miter lim="800000"/>
            <a:headEnd/>
            <a:tailEnd/>
          </a:ln>
          <a:effectLst>
            <a:prstShdw prst="shdw17" dist="17961" dir="2700000">
              <a:srgbClr val="990000"/>
            </a:prstShdw>
          </a:effectLst>
        </p:spPr>
        <p:txBody>
          <a:bodyPr wrap="none" anchor="ctr"/>
          <a:lstStyle/>
          <a:p>
            <a:endParaRPr lang="ru-RU"/>
          </a:p>
        </p:txBody>
      </p:sp>
      <p:sp>
        <p:nvSpPr>
          <p:cNvPr id="163846" name="Rectangle 9"/>
          <p:cNvSpPr>
            <a:spLocks noChangeArrowheads="1"/>
          </p:cNvSpPr>
          <p:nvPr/>
        </p:nvSpPr>
        <p:spPr bwMode="auto">
          <a:xfrm>
            <a:off x="4140200" y="1841500"/>
            <a:ext cx="685800" cy="1104900"/>
          </a:xfrm>
          <a:prstGeom prst="rect">
            <a:avLst/>
          </a:prstGeom>
          <a:noFill/>
          <a:ln w="22225">
            <a:solidFill>
              <a:srgbClr val="FF0000"/>
            </a:solidFill>
            <a:prstDash val="dash"/>
            <a:miter lim="800000"/>
            <a:headEnd/>
            <a:tailEnd/>
          </a:ln>
          <a:effectLst>
            <a:prstShdw prst="shdw17" dist="17961" dir="2700000">
              <a:srgbClr val="990000"/>
            </a:prstShdw>
          </a:effectLst>
        </p:spPr>
        <p:txBody>
          <a:bodyPr wrap="none" anchor="ctr"/>
          <a:lstStyle/>
          <a:p>
            <a:endParaRPr lang="ru-RU"/>
          </a:p>
        </p:txBody>
      </p:sp>
      <p:sp>
        <p:nvSpPr>
          <p:cNvPr id="163847" name="Rectangle 8"/>
          <p:cNvSpPr>
            <a:spLocks noChangeArrowheads="1"/>
          </p:cNvSpPr>
          <p:nvPr/>
        </p:nvSpPr>
        <p:spPr bwMode="auto">
          <a:xfrm>
            <a:off x="5435600" y="4318000"/>
            <a:ext cx="1333500" cy="1282700"/>
          </a:xfrm>
          <a:prstGeom prst="rect">
            <a:avLst/>
          </a:prstGeom>
          <a:noFill/>
          <a:ln w="25400">
            <a:solidFill>
              <a:srgbClr val="FF0000"/>
            </a:solidFill>
            <a:prstDash val="dash"/>
            <a:miter lim="800000"/>
            <a:headEnd/>
            <a:tailEnd/>
          </a:ln>
          <a:effectLst>
            <a:prstShdw prst="shdw17" dist="17961" dir="2700000">
              <a:srgbClr val="990000"/>
            </a:prstShdw>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idx="4294967295"/>
          </p:nvPr>
        </p:nvSpPr>
        <p:spPr bwMode="auto">
          <a:xfrm>
            <a:off x="342900" y="0"/>
            <a:ext cx="8458200" cy="1189038"/>
          </a:xfrm>
          <a:prstGeom prst="rect">
            <a:avLst/>
          </a:prstGeom>
          <a:solidFill>
            <a:srgbClr val="FFFFFF"/>
          </a:solidFill>
          <a:ln>
            <a:solidFill>
              <a:srgbClr val="000000"/>
            </a:solidFill>
            <a:miter lim="800000"/>
            <a:headEnd/>
            <a:tailEnd/>
          </a:ln>
        </p:spPr>
        <p:txBody>
          <a:bodyPr anchor="ctr"/>
          <a:lstStyle/>
          <a:p>
            <a:r>
              <a:rPr lang="en-US" b="0" smtClean="0"/>
              <a:t>FR57xx and the Cache</a:t>
            </a:r>
          </a:p>
        </p:txBody>
      </p:sp>
      <p:sp>
        <p:nvSpPr>
          <p:cNvPr id="164866" name="Rectangle 3"/>
          <p:cNvSpPr>
            <a:spLocks noGrp="1" noChangeArrowheads="1"/>
          </p:cNvSpPr>
          <p:nvPr>
            <p:ph type="body" idx="4294967295"/>
          </p:nvPr>
        </p:nvSpPr>
        <p:spPr bwMode="auto">
          <a:xfrm>
            <a:off x="333375" y="1185863"/>
            <a:ext cx="8467725" cy="4692650"/>
          </a:xfrm>
          <a:prstGeom prst="rect">
            <a:avLst/>
          </a:prstGeom>
          <a:solidFill>
            <a:srgbClr val="FFFFFF"/>
          </a:solidFill>
          <a:ln>
            <a:solidFill>
              <a:srgbClr val="000000"/>
            </a:solidFill>
            <a:miter lim="800000"/>
            <a:headEnd/>
            <a:tailEnd/>
          </a:ln>
        </p:spPr>
        <p:txBody>
          <a:bodyPr/>
          <a:lstStyle/>
          <a:p>
            <a:pPr marL="0" indent="0" algn="ctr">
              <a:buFontTx/>
              <a:buNone/>
            </a:pPr>
            <a:r>
              <a:rPr lang="en-US" smtClean="0"/>
              <a:t>Built-in 2 way 4-word cache; transparent to the user </a:t>
            </a:r>
          </a:p>
          <a:p>
            <a:pPr marL="0" indent="0" algn="ctr">
              <a:buFontTx/>
              <a:buNone/>
            </a:pPr>
            <a:r>
              <a:rPr lang="en-US" smtClean="0"/>
              <a:t>Cache helps:</a:t>
            </a:r>
          </a:p>
          <a:p>
            <a:pPr marL="457200" lvl="1" indent="0" algn="ctr">
              <a:buFontTx/>
              <a:buNone/>
            </a:pPr>
            <a:r>
              <a:rPr lang="en-US" smtClean="0"/>
              <a:t>Increase endurance specifically for frequently accessed system parameters e.g. SP, PC, short loops (JMP$)</a:t>
            </a:r>
          </a:p>
          <a:p>
            <a:pPr marL="457200" lvl="1" indent="0" algn="ctr">
              <a:buFontTx/>
              <a:buNone/>
            </a:pPr>
            <a:r>
              <a:rPr lang="en-US" smtClean="0"/>
              <a:t>Lower power by executing from SRAM</a:t>
            </a:r>
          </a:p>
          <a:p>
            <a:pPr marL="457200" lvl="1" indent="0" algn="ctr">
              <a:buFontTx/>
              <a:buNone/>
            </a:pPr>
            <a:r>
              <a:rPr lang="en-US" smtClean="0"/>
              <a:t>Increase throughput overcoming the 8MHz limit set for FRAM accesses</a:t>
            </a:r>
          </a:p>
        </p:txBody>
      </p:sp>
      <p:sp>
        <p:nvSpPr>
          <p:cNvPr id="164867" name="Text Box 4"/>
          <p:cNvSpPr txBox="1">
            <a:spLocks noChangeArrowheads="1"/>
          </p:cNvSpPr>
          <p:nvPr/>
        </p:nvSpPr>
        <p:spPr bwMode="auto">
          <a:xfrm>
            <a:off x="1574800" y="3848100"/>
            <a:ext cx="2082800" cy="274638"/>
          </a:xfrm>
          <a:prstGeom prst="rect">
            <a:avLst/>
          </a:prstGeom>
          <a:noFill/>
          <a:ln w="9525">
            <a:noFill/>
            <a:miter lim="800000"/>
            <a:headEnd/>
            <a:tailEnd/>
          </a:ln>
        </p:spPr>
        <p:txBody>
          <a:bodyPr>
            <a:spAutoFit/>
          </a:bodyPr>
          <a:lstStyle/>
          <a:p>
            <a:pPr>
              <a:spcBef>
                <a:spcPct val="50000"/>
              </a:spcBef>
            </a:pPr>
            <a:endParaRPr lang="ru-RU" sz="1200"/>
          </a:p>
        </p:txBody>
      </p:sp>
      <p:pic>
        <p:nvPicPr>
          <p:cNvPr id="164868" name="Picture 5"/>
          <p:cNvPicPr>
            <a:picLocks noChangeAspect="1" noChangeArrowheads="1"/>
          </p:cNvPicPr>
          <p:nvPr/>
        </p:nvPicPr>
        <p:blipFill>
          <a:blip r:embed="rId2"/>
          <a:srcRect/>
          <a:stretch>
            <a:fillRect/>
          </a:stretch>
        </p:blipFill>
        <p:spPr bwMode="auto">
          <a:xfrm>
            <a:off x="2576513" y="3481388"/>
            <a:ext cx="4462462" cy="259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idx="4294967295"/>
          </p:nvPr>
        </p:nvSpPr>
        <p:spPr bwMode="auto">
          <a:xfrm>
            <a:off x="342900" y="0"/>
            <a:ext cx="8458200" cy="1189038"/>
          </a:xfrm>
          <a:prstGeom prst="rect">
            <a:avLst/>
          </a:prstGeom>
          <a:solidFill>
            <a:srgbClr val="FFFFFF"/>
          </a:solidFill>
          <a:ln>
            <a:solidFill>
              <a:srgbClr val="000000"/>
            </a:solidFill>
            <a:miter lim="800000"/>
            <a:headEnd/>
            <a:tailEnd/>
          </a:ln>
        </p:spPr>
        <p:txBody>
          <a:bodyPr anchor="ctr"/>
          <a:lstStyle/>
          <a:p>
            <a:r>
              <a:rPr lang="en-US" b="0" smtClean="0">
                <a:solidFill>
                  <a:srgbClr val="FF3300"/>
                </a:solidFill>
                <a:sym typeface="Wingdings" pitchFamily="2" charset="2"/>
              </a:rPr>
              <a:t>FRAM = Ultra-fast Writes</a:t>
            </a:r>
          </a:p>
        </p:txBody>
      </p:sp>
      <p:sp>
        <p:nvSpPr>
          <p:cNvPr id="165890" name="Rectangle 3"/>
          <p:cNvSpPr>
            <a:spLocks noGrp="1" noChangeArrowheads="1"/>
          </p:cNvSpPr>
          <p:nvPr>
            <p:ph type="body" idx="4294967295"/>
          </p:nvPr>
        </p:nvSpPr>
        <p:spPr bwMode="auto">
          <a:xfrm>
            <a:off x="333375" y="1185863"/>
            <a:ext cx="8467725" cy="4692650"/>
          </a:xfrm>
          <a:prstGeom prst="rect">
            <a:avLst/>
          </a:prstGeom>
          <a:solidFill>
            <a:srgbClr val="FFFFFF"/>
          </a:solidFill>
          <a:ln>
            <a:solidFill>
              <a:srgbClr val="000000"/>
            </a:solidFill>
            <a:miter lim="800000"/>
            <a:headEnd/>
            <a:tailEnd/>
          </a:ln>
        </p:spPr>
        <p:txBody>
          <a:bodyPr/>
          <a:lstStyle/>
          <a:p>
            <a:pPr marL="0" indent="0" algn="ctr">
              <a:buFontTx/>
              <a:buNone/>
            </a:pPr>
            <a:r>
              <a:rPr lang="en-US" smtClean="0">
                <a:sym typeface="Wingdings" pitchFamily="2" charset="2"/>
              </a:rPr>
              <a:t>RAM-like performance</a:t>
            </a:r>
          </a:p>
          <a:p>
            <a:pPr marL="457200" lvl="1" indent="0" algn="ctr">
              <a:buFontTx/>
              <a:buNone/>
            </a:pPr>
            <a:r>
              <a:rPr lang="en-US" smtClean="0">
                <a:sym typeface="Wingdings" pitchFamily="2" charset="2"/>
              </a:rPr>
              <a:t>FRAM Technology: Read/write times ~50ns/byte</a:t>
            </a:r>
          </a:p>
          <a:p>
            <a:pPr marL="457200" lvl="1" indent="0" algn="ctr">
              <a:buFontTx/>
              <a:buNone/>
            </a:pPr>
            <a:r>
              <a:rPr lang="en-US" smtClean="0">
                <a:sym typeface="Wingdings" pitchFamily="2" charset="2"/>
              </a:rPr>
              <a:t>FR5739: 12.5</a:t>
            </a:r>
            <a:r>
              <a:rPr lang="en-US" smtClean="0">
                <a:cs typeface="Arial" charset="0"/>
                <a:sym typeface="Wingdings" pitchFamily="2" charset="2"/>
              </a:rPr>
              <a:t>µs/byte [8MHz limitation]</a:t>
            </a:r>
          </a:p>
          <a:p>
            <a:pPr marL="0" indent="0" algn="ctr">
              <a:buFontTx/>
              <a:buNone/>
            </a:pPr>
            <a:r>
              <a:rPr lang="en-US" smtClean="0">
                <a:sym typeface="Wingdings" pitchFamily="2" charset="2"/>
              </a:rPr>
              <a:t>The read cycle includes time taken to read and refresh the cell</a:t>
            </a:r>
          </a:p>
          <a:p>
            <a:pPr marL="0" indent="0" algn="ctr">
              <a:buFontTx/>
              <a:buNone/>
            </a:pPr>
            <a:r>
              <a:rPr lang="en-US" smtClean="0">
                <a:solidFill>
                  <a:srgbClr val="FF3300"/>
                </a:solidFill>
                <a:sym typeface="Wingdings" pitchFamily="2" charset="2"/>
              </a:rPr>
              <a:t>No pre-erase</a:t>
            </a:r>
            <a:r>
              <a:rPr lang="en-US" smtClean="0">
                <a:sym typeface="Wingdings" pitchFamily="2" charset="2"/>
              </a:rPr>
              <a:t> required for writes</a:t>
            </a:r>
          </a:p>
          <a:p>
            <a:pPr marL="0" indent="0" algn="ctr">
              <a:buFontTx/>
              <a:buNone/>
            </a:pPr>
            <a:r>
              <a:rPr lang="en-US" smtClean="0">
                <a:solidFill>
                  <a:srgbClr val="FF3300"/>
                </a:solidFill>
                <a:sym typeface="Wingdings" pitchFamily="2" charset="2"/>
              </a:rPr>
              <a:t>No additional power</a:t>
            </a:r>
            <a:r>
              <a:rPr lang="en-US" smtClean="0">
                <a:sym typeface="Wingdings" pitchFamily="2" charset="2"/>
              </a:rPr>
              <a:t> is needed for FRAM writes i.e. no charge pump</a:t>
            </a:r>
          </a:p>
          <a:p>
            <a:pPr marL="0" indent="0" algn="ctr">
              <a:buFontTx/>
              <a:buNone/>
            </a:pPr>
            <a:r>
              <a:rPr lang="en-US" smtClean="0">
                <a:sym typeface="Wingdings" pitchFamily="2" charset="2"/>
              </a:rPr>
              <a:t>A one byte flash write takes up to 85µs + prep time for erase* </a:t>
            </a:r>
          </a:p>
          <a:p>
            <a:pPr marL="0" indent="0" algn="ctr">
              <a:buFontTx/>
              <a:buNone/>
            </a:pPr>
            <a:r>
              <a:rPr lang="en-US" smtClean="0">
                <a:sym typeface="Wingdings" pitchFamily="2" charset="2"/>
              </a:rPr>
              <a:t>The FR5739 FRAM IP is limited to 8MHz access to FRAM but will increase in the future</a:t>
            </a:r>
          </a:p>
          <a:p>
            <a:pPr marL="0" indent="0" algn="ctr">
              <a:buFontTx/>
              <a:buNone/>
            </a:pPr>
            <a:endParaRPr lang="en-US" smtClean="0"/>
          </a:p>
        </p:txBody>
      </p:sp>
      <p:sp>
        <p:nvSpPr>
          <p:cNvPr id="165891" name="Text Box 4"/>
          <p:cNvSpPr txBox="1">
            <a:spLocks noChangeArrowheads="1"/>
          </p:cNvSpPr>
          <p:nvPr/>
        </p:nvSpPr>
        <p:spPr bwMode="auto">
          <a:xfrm>
            <a:off x="2641600" y="5956300"/>
            <a:ext cx="6286500" cy="274638"/>
          </a:xfrm>
          <a:prstGeom prst="rect">
            <a:avLst/>
          </a:prstGeom>
          <a:noFill/>
          <a:ln w="9525">
            <a:noFill/>
            <a:miter lim="800000"/>
            <a:headEnd/>
            <a:tailEnd/>
          </a:ln>
        </p:spPr>
        <p:txBody>
          <a:bodyPr>
            <a:spAutoFit/>
          </a:bodyPr>
          <a:lstStyle/>
          <a:p>
            <a:pPr>
              <a:spcBef>
                <a:spcPct val="50000"/>
              </a:spcBef>
            </a:pPr>
            <a:r>
              <a:rPr lang="en-US" sz="1200" i="1"/>
              <a:t>From the F5438A D/s segment erase time (512 bytes) t</a:t>
            </a:r>
            <a:r>
              <a:rPr lang="en-US" sz="1200" i="1" baseline="-25000"/>
              <a:t>erase</a:t>
            </a:r>
            <a:r>
              <a:rPr lang="en-US" sz="1200" i="1"/>
              <a:t> = 23ms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15"/>
          <p:cNvPicPr>
            <a:picLocks noChangeAspect="1" noChangeArrowheads="1"/>
          </p:cNvPicPr>
          <p:nvPr/>
        </p:nvPicPr>
        <p:blipFill>
          <a:blip r:embed="rId3"/>
          <a:srcRect/>
          <a:stretch>
            <a:fillRect/>
          </a:stretch>
        </p:blipFill>
        <p:spPr bwMode="auto">
          <a:xfrm>
            <a:off x="4035425" y="2805113"/>
            <a:ext cx="4829175" cy="3506787"/>
          </a:xfrm>
          <a:prstGeom prst="rect">
            <a:avLst/>
          </a:prstGeom>
          <a:noFill/>
          <a:ln w="9525">
            <a:noFill/>
            <a:miter lim="800000"/>
            <a:headEnd/>
            <a:tailEnd/>
          </a:ln>
        </p:spPr>
      </p:pic>
      <p:sp>
        <p:nvSpPr>
          <p:cNvPr id="166914" name="Rectangle 3"/>
          <p:cNvSpPr>
            <a:spLocks noChangeArrowheads="1"/>
          </p:cNvSpPr>
          <p:nvPr/>
        </p:nvSpPr>
        <p:spPr bwMode="auto">
          <a:xfrm>
            <a:off x="292100" y="1066800"/>
            <a:ext cx="8466138" cy="5467350"/>
          </a:xfrm>
          <a:prstGeom prst="rect">
            <a:avLst/>
          </a:prstGeom>
          <a:noFill/>
          <a:ln w="9525">
            <a:noFill/>
            <a:miter lim="800000"/>
            <a:headEnd/>
            <a:tailEnd/>
          </a:ln>
        </p:spPr>
        <p:txBody>
          <a:bodyPr/>
          <a:lstStyle/>
          <a:p>
            <a:pPr marL="342900" indent="-342900">
              <a:lnSpc>
                <a:spcPct val="125000"/>
              </a:lnSpc>
              <a:spcBef>
                <a:spcPct val="20000"/>
              </a:spcBef>
              <a:buClr>
                <a:schemeClr val="folHlink"/>
              </a:buClr>
              <a:buSzPct val="60000"/>
              <a:buFont typeface="Arial" charset="0"/>
              <a:buChar char="•"/>
            </a:pPr>
            <a:r>
              <a:rPr lang="en-US" sz="2000">
                <a:sym typeface="Wingdings" pitchFamily="2" charset="2"/>
              </a:rPr>
              <a:t>Use Case Example: MSP430F2274 Vs MSP430FR5739 </a:t>
            </a:r>
          </a:p>
          <a:p>
            <a:pPr marL="342900" indent="-342900">
              <a:lnSpc>
                <a:spcPct val="125000"/>
              </a:lnSpc>
              <a:spcBef>
                <a:spcPct val="20000"/>
              </a:spcBef>
              <a:buClr>
                <a:schemeClr val="folHlink"/>
              </a:buClr>
              <a:buSzPct val="60000"/>
              <a:buFont typeface="Arial" charset="0"/>
              <a:buChar char="•"/>
            </a:pPr>
            <a:r>
              <a:rPr lang="en-US" sz="2000">
                <a:sym typeface="Wingdings" pitchFamily="2" charset="2"/>
              </a:rPr>
              <a:t>Both devices use System clock = 8MHz</a:t>
            </a:r>
          </a:p>
          <a:p>
            <a:pPr marL="342900" indent="-342900">
              <a:lnSpc>
                <a:spcPct val="125000"/>
              </a:lnSpc>
              <a:spcBef>
                <a:spcPct val="20000"/>
              </a:spcBef>
              <a:buClr>
                <a:schemeClr val="folHlink"/>
              </a:buClr>
              <a:buSzPct val="60000"/>
              <a:buFont typeface="Arial" charset="0"/>
              <a:buChar char="•"/>
            </a:pPr>
            <a:r>
              <a:rPr lang="en-US" sz="2000">
                <a:sym typeface="Wingdings" pitchFamily="2" charset="2"/>
              </a:rPr>
              <a:t>Maximum Speed FRAM = 1.5Mbps </a:t>
            </a:r>
            <a:r>
              <a:rPr lang="en-US" sz="2000">
                <a:solidFill>
                  <a:srgbClr val="FF3300"/>
                </a:solidFill>
                <a:sym typeface="Wingdings" pitchFamily="2" charset="2"/>
              </a:rPr>
              <a:t>[100x faster]</a:t>
            </a:r>
          </a:p>
          <a:p>
            <a:pPr marL="342900" indent="-342900">
              <a:lnSpc>
                <a:spcPct val="125000"/>
              </a:lnSpc>
              <a:spcBef>
                <a:spcPct val="20000"/>
              </a:spcBef>
              <a:buClr>
                <a:schemeClr val="folHlink"/>
              </a:buClr>
              <a:buSzPct val="60000"/>
              <a:buFont typeface="Arial" charset="0"/>
              <a:buChar char="•"/>
            </a:pPr>
            <a:r>
              <a:rPr lang="en-US" sz="2000">
                <a:sym typeface="Wingdings" pitchFamily="2" charset="2"/>
              </a:rPr>
              <a:t>Maximum Speed Flash = 12kBps</a:t>
            </a:r>
          </a:p>
          <a:p>
            <a:pPr marL="342900" indent="-342900">
              <a:lnSpc>
                <a:spcPct val="125000"/>
              </a:lnSpc>
              <a:spcBef>
                <a:spcPct val="20000"/>
              </a:spcBef>
              <a:buClr>
                <a:schemeClr val="folHlink"/>
              </a:buClr>
              <a:buSzPct val="60000"/>
              <a:buFont typeface="Arial" charset="0"/>
              <a:buChar char="•"/>
            </a:pPr>
            <a:endParaRPr lang="en-US" sz="2000">
              <a:sym typeface="Wingdings" pitchFamily="2" charset="2"/>
            </a:endParaRPr>
          </a:p>
          <a:p>
            <a:pPr marL="342900" indent="-342900">
              <a:lnSpc>
                <a:spcPct val="125000"/>
              </a:lnSpc>
              <a:spcBef>
                <a:spcPct val="20000"/>
              </a:spcBef>
              <a:buClr>
                <a:schemeClr val="folHlink"/>
              </a:buClr>
              <a:buSzPct val="60000"/>
              <a:buFont typeface="Arial" charset="0"/>
              <a:buChar char="•"/>
            </a:pPr>
            <a:endParaRPr lang="en-US" sz="2000" b="1">
              <a:sym typeface="Wingdings" pitchFamily="2" charset="2"/>
            </a:endParaRPr>
          </a:p>
          <a:p>
            <a:pPr marL="342900" indent="-342900">
              <a:lnSpc>
                <a:spcPct val="125000"/>
              </a:lnSpc>
              <a:spcBef>
                <a:spcPct val="20000"/>
              </a:spcBef>
              <a:buClr>
                <a:schemeClr val="folHlink"/>
              </a:buClr>
              <a:buSzPct val="60000"/>
              <a:buFont typeface="Arial" charset="0"/>
              <a:buChar char="•"/>
            </a:pPr>
            <a:endParaRPr lang="en-US" sz="2000" b="1">
              <a:sym typeface="Wingdings" pitchFamily="2" charset="2"/>
            </a:endParaRPr>
          </a:p>
          <a:p>
            <a:pPr marL="342900" indent="-342900">
              <a:lnSpc>
                <a:spcPct val="125000"/>
              </a:lnSpc>
              <a:spcBef>
                <a:spcPct val="20000"/>
              </a:spcBef>
              <a:buClr>
                <a:schemeClr val="folHlink"/>
              </a:buClr>
              <a:buSzPct val="60000"/>
              <a:buFont typeface="Arial" charset="0"/>
              <a:buChar char="•"/>
            </a:pPr>
            <a:endParaRPr lang="en-US" sz="2000" b="1">
              <a:sym typeface="Wingdings" pitchFamily="2" charset="2"/>
            </a:endParaRPr>
          </a:p>
        </p:txBody>
      </p:sp>
      <p:sp>
        <p:nvSpPr>
          <p:cNvPr id="166915" name="Rectangle 7"/>
          <p:cNvSpPr>
            <a:spLocks noChangeArrowheads="1"/>
          </p:cNvSpPr>
          <p:nvPr/>
        </p:nvSpPr>
        <p:spPr bwMode="auto">
          <a:xfrm>
            <a:off x="4064000" y="2959100"/>
            <a:ext cx="2540000" cy="2895600"/>
          </a:xfrm>
          <a:prstGeom prst="rect">
            <a:avLst/>
          </a:prstGeom>
          <a:noFill/>
          <a:ln w="22225">
            <a:solidFill>
              <a:srgbClr val="FF0000"/>
            </a:solidFill>
            <a:prstDash val="dash"/>
            <a:miter lim="800000"/>
            <a:headEnd/>
            <a:tailEnd/>
          </a:ln>
          <a:effectLst>
            <a:prstShdw prst="shdw17" dist="17961" dir="2700000">
              <a:srgbClr val="990000"/>
            </a:prstShdw>
          </a:effectLst>
        </p:spPr>
        <p:txBody>
          <a:bodyPr wrap="none" anchor="ctr"/>
          <a:lstStyle/>
          <a:p>
            <a:endParaRPr lang="ru-RU"/>
          </a:p>
        </p:txBody>
      </p:sp>
      <p:sp>
        <p:nvSpPr>
          <p:cNvPr id="166916" name="Rectangle 5"/>
          <p:cNvSpPr>
            <a:spLocks noChangeArrowheads="1"/>
          </p:cNvSpPr>
          <p:nvPr/>
        </p:nvSpPr>
        <p:spPr bwMode="auto">
          <a:xfrm>
            <a:off x="231775" y="142875"/>
            <a:ext cx="8458200" cy="814388"/>
          </a:xfrm>
          <a:prstGeom prst="rect">
            <a:avLst/>
          </a:prstGeom>
          <a:noFill/>
          <a:ln w="9525">
            <a:noFill/>
            <a:miter lim="800000"/>
            <a:headEnd/>
            <a:tailEnd/>
          </a:ln>
        </p:spPr>
        <p:txBody>
          <a:bodyPr anchor="ctr"/>
          <a:lstStyle/>
          <a:p>
            <a:pPr eaLnBrk="0" hangingPunct="0"/>
            <a:r>
              <a:rPr lang="en-US" sz="3600">
                <a:solidFill>
                  <a:srgbClr val="FF3300"/>
                </a:solidFill>
                <a:sym typeface="Wingdings" pitchFamily="2" charset="2"/>
              </a:rPr>
              <a:t>FRAM = Ultra-fast Writes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2"/>
          <p:cNvPicPr>
            <a:picLocks noChangeAspect="1" noChangeArrowheads="1"/>
          </p:cNvPicPr>
          <p:nvPr/>
        </p:nvPicPr>
        <p:blipFill>
          <a:blip r:embed="rId3"/>
          <a:srcRect/>
          <a:stretch>
            <a:fillRect/>
          </a:stretch>
        </p:blipFill>
        <p:spPr bwMode="auto">
          <a:xfrm>
            <a:off x="3633788" y="2844800"/>
            <a:ext cx="5218112" cy="3149600"/>
          </a:xfrm>
          <a:prstGeom prst="rect">
            <a:avLst/>
          </a:prstGeom>
          <a:noFill/>
          <a:ln w="9525">
            <a:noFill/>
            <a:miter lim="800000"/>
            <a:headEnd/>
            <a:tailEnd/>
          </a:ln>
        </p:spPr>
      </p:pic>
      <p:sp>
        <p:nvSpPr>
          <p:cNvPr id="168962" name="Rectangle 3"/>
          <p:cNvSpPr>
            <a:spLocks noChangeArrowheads="1"/>
          </p:cNvSpPr>
          <p:nvPr/>
        </p:nvSpPr>
        <p:spPr bwMode="auto">
          <a:xfrm>
            <a:off x="292100" y="1066800"/>
            <a:ext cx="8466138" cy="5467350"/>
          </a:xfrm>
          <a:prstGeom prst="rect">
            <a:avLst/>
          </a:prstGeom>
          <a:noFill/>
          <a:ln w="9525">
            <a:noFill/>
            <a:miter lim="800000"/>
            <a:headEnd/>
            <a:tailEnd/>
          </a:ln>
        </p:spPr>
        <p:txBody>
          <a:bodyPr/>
          <a:lstStyle/>
          <a:p>
            <a:pPr marL="342900" indent="-342900">
              <a:lnSpc>
                <a:spcPct val="125000"/>
              </a:lnSpc>
              <a:spcBef>
                <a:spcPct val="20000"/>
              </a:spcBef>
              <a:buClr>
                <a:schemeClr val="folHlink"/>
              </a:buClr>
              <a:buSzPct val="60000"/>
              <a:buFont typeface="Arial" charset="0"/>
              <a:buChar char="•"/>
            </a:pPr>
            <a:r>
              <a:rPr lang="en-US" sz="2000">
                <a:sym typeface="Wingdings" pitchFamily="2" charset="2"/>
              </a:rPr>
              <a:t>Use Case Example: MSP430F2274 Vs MSP430FR5739 </a:t>
            </a:r>
          </a:p>
          <a:p>
            <a:pPr marL="342900" indent="-342900">
              <a:lnSpc>
                <a:spcPct val="125000"/>
              </a:lnSpc>
              <a:spcBef>
                <a:spcPct val="20000"/>
              </a:spcBef>
              <a:buClr>
                <a:schemeClr val="folHlink"/>
              </a:buClr>
              <a:buSzPct val="60000"/>
              <a:buFont typeface="Arial" charset="0"/>
              <a:buChar char="•"/>
            </a:pPr>
            <a:r>
              <a:rPr lang="en-US" sz="2000">
                <a:sym typeface="Wingdings" pitchFamily="2" charset="2"/>
              </a:rPr>
              <a:t>Both devices write to NV memory @ 12kBps</a:t>
            </a:r>
          </a:p>
          <a:p>
            <a:pPr marL="342900" indent="-342900">
              <a:lnSpc>
                <a:spcPct val="125000"/>
              </a:lnSpc>
              <a:spcBef>
                <a:spcPct val="20000"/>
              </a:spcBef>
              <a:buClr>
                <a:schemeClr val="folHlink"/>
              </a:buClr>
              <a:buSzPct val="60000"/>
              <a:buFont typeface="Arial" charset="0"/>
              <a:buChar char="•"/>
            </a:pPr>
            <a:r>
              <a:rPr lang="en-US" sz="2000">
                <a:sym typeface="Wingdings" pitchFamily="2" charset="2"/>
              </a:rPr>
              <a:t>FRAM remains in standby for 99% of the time</a:t>
            </a:r>
          </a:p>
          <a:p>
            <a:pPr marL="342900" indent="-342900">
              <a:lnSpc>
                <a:spcPct val="125000"/>
              </a:lnSpc>
              <a:spcBef>
                <a:spcPct val="20000"/>
              </a:spcBef>
              <a:buClr>
                <a:schemeClr val="folHlink"/>
              </a:buClr>
              <a:buSzPct val="60000"/>
              <a:buFont typeface="Arial" charset="0"/>
              <a:buChar char="•"/>
            </a:pPr>
            <a:r>
              <a:rPr lang="en-US" sz="2000">
                <a:sym typeface="Wingdings" pitchFamily="2" charset="2"/>
              </a:rPr>
              <a:t>Power savings: &gt;200x of flash</a:t>
            </a:r>
          </a:p>
          <a:p>
            <a:pPr marL="342900" indent="-342900">
              <a:lnSpc>
                <a:spcPct val="125000"/>
              </a:lnSpc>
              <a:spcBef>
                <a:spcPct val="20000"/>
              </a:spcBef>
              <a:buClr>
                <a:schemeClr val="folHlink"/>
              </a:buClr>
              <a:buSzPct val="60000"/>
              <a:buFont typeface="Arial" charset="0"/>
              <a:buChar char="•"/>
            </a:pPr>
            <a:endParaRPr lang="en-US" sz="2000">
              <a:sym typeface="Wingdings" pitchFamily="2" charset="2"/>
            </a:endParaRPr>
          </a:p>
          <a:p>
            <a:pPr marL="342900" indent="-342900">
              <a:lnSpc>
                <a:spcPct val="125000"/>
              </a:lnSpc>
              <a:spcBef>
                <a:spcPct val="20000"/>
              </a:spcBef>
              <a:buClr>
                <a:schemeClr val="folHlink"/>
              </a:buClr>
              <a:buSzPct val="60000"/>
              <a:buFont typeface="Arial" charset="0"/>
              <a:buChar char="•"/>
            </a:pPr>
            <a:endParaRPr lang="en-US" sz="2000" b="1">
              <a:sym typeface="Wingdings" pitchFamily="2" charset="2"/>
            </a:endParaRPr>
          </a:p>
          <a:p>
            <a:pPr marL="342900" indent="-342900">
              <a:lnSpc>
                <a:spcPct val="125000"/>
              </a:lnSpc>
              <a:spcBef>
                <a:spcPct val="20000"/>
              </a:spcBef>
              <a:buClr>
                <a:schemeClr val="folHlink"/>
              </a:buClr>
              <a:buSzPct val="60000"/>
              <a:buFont typeface="Arial" charset="0"/>
              <a:buChar char="•"/>
            </a:pPr>
            <a:endParaRPr lang="en-US" sz="2000" b="1">
              <a:sym typeface="Wingdings" pitchFamily="2" charset="2"/>
            </a:endParaRPr>
          </a:p>
        </p:txBody>
      </p:sp>
      <p:sp>
        <p:nvSpPr>
          <p:cNvPr id="168963" name="Rectangle 4"/>
          <p:cNvSpPr>
            <a:spLocks noChangeArrowheads="1"/>
          </p:cNvSpPr>
          <p:nvPr/>
        </p:nvSpPr>
        <p:spPr bwMode="auto">
          <a:xfrm>
            <a:off x="-327025" y="3089275"/>
            <a:ext cx="8458200" cy="814388"/>
          </a:xfrm>
          <a:prstGeom prst="rect">
            <a:avLst/>
          </a:prstGeom>
          <a:noFill/>
          <a:ln w="9525">
            <a:noFill/>
            <a:miter lim="800000"/>
            <a:headEnd/>
            <a:tailEnd/>
          </a:ln>
        </p:spPr>
        <p:txBody>
          <a:bodyPr anchor="ctr"/>
          <a:lstStyle/>
          <a:p>
            <a:pPr eaLnBrk="0" hangingPunct="0">
              <a:lnSpc>
                <a:spcPct val="125000"/>
              </a:lnSpc>
              <a:spcBef>
                <a:spcPct val="20000"/>
              </a:spcBef>
              <a:buClr>
                <a:schemeClr val="folHlink"/>
              </a:buClr>
              <a:buSzPct val="60000"/>
            </a:pPr>
            <a:endParaRPr lang="ru-RU" sz="3600">
              <a:solidFill>
                <a:srgbClr val="FF3300"/>
              </a:solidFill>
              <a:sym typeface="Wingdings" pitchFamily="2" charset="2"/>
            </a:endParaRPr>
          </a:p>
        </p:txBody>
      </p:sp>
      <p:sp>
        <p:nvSpPr>
          <p:cNvPr id="168964" name="Rectangle 5"/>
          <p:cNvSpPr>
            <a:spLocks noChangeArrowheads="1"/>
          </p:cNvSpPr>
          <p:nvPr/>
        </p:nvSpPr>
        <p:spPr bwMode="auto">
          <a:xfrm>
            <a:off x="0" y="3851275"/>
            <a:ext cx="8458200" cy="814388"/>
          </a:xfrm>
          <a:prstGeom prst="rect">
            <a:avLst/>
          </a:prstGeom>
          <a:noFill/>
          <a:ln w="9525">
            <a:noFill/>
            <a:miter lim="800000"/>
            <a:headEnd/>
            <a:tailEnd/>
          </a:ln>
        </p:spPr>
        <p:txBody>
          <a:bodyPr anchor="ctr"/>
          <a:lstStyle/>
          <a:p>
            <a:pPr eaLnBrk="0" hangingPunct="0">
              <a:lnSpc>
                <a:spcPct val="125000"/>
              </a:lnSpc>
              <a:spcBef>
                <a:spcPct val="20000"/>
              </a:spcBef>
              <a:buClr>
                <a:schemeClr val="folHlink"/>
              </a:buClr>
              <a:buSzPct val="60000"/>
            </a:pPr>
            <a:endParaRPr lang="ru-RU" sz="3600">
              <a:solidFill>
                <a:srgbClr val="FF3300"/>
              </a:solidFill>
              <a:sym typeface="Wingdings" pitchFamily="2" charset="2"/>
            </a:endParaRPr>
          </a:p>
        </p:txBody>
      </p:sp>
      <p:sp>
        <p:nvSpPr>
          <p:cNvPr id="168965" name="Rectangle 6"/>
          <p:cNvSpPr>
            <a:spLocks noChangeArrowheads="1"/>
          </p:cNvSpPr>
          <p:nvPr/>
        </p:nvSpPr>
        <p:spPr bwMode="auto">
          <a:xfrm>
            <a:off x="231775" y="142875"/>
            <a:ext cx="8458200" cy="814388"/>
          </a:xfrm>
          <a:prstGeom prst="rect">
            <a:avLst/>
          </a:prstGeom>
          <a:noFill/>
          <a:ln w="9525">
            <a:noFill/>
            <a:miter lim="800000"/>
            <a:headEnd/>
            <a:tailEnd/>
          </a:ln>
        </p:spPr>
        <p:txBody>
          <a:bodyPr anchor="ctr"/>
          <a:lstStyle/>
          <a:p>
            <a:pPr eaLnBrk="0" hangingPunct="0">
              <a:lnSpc>
                <a:spcPct val="125000"/>
              </a:lnSpc>
              <a:spcBef>
                <a:spcPct val="20000"/>
              </a:spcBef>
              <a:buClr>
                <a:schemeClr val="folHlink"/>
              </a:buClr>
              <a:buSzPct val="60000"/>
            </a:pPr>
            <a:r>
              <a:rPr lang="en-US" sz="3600">
                <a:solidFill>
                  <a:srgbClr val="FF3300"/>
                </a:solidFill>
                <a:sym typeface="Wingdings" pitchFamily="2" charset="2"/>
              </a:rPr>
              <a:t>FRAM = Low active write duty cycle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15"/>
          <p:cNvPicPr>
            <a:picLocks noChangeAspect="1" noChangeArrowheads="1"/>
          </p:cNvPicPr>
          <p:nvPr/>
        </p:nvPicPr>
        <p:blipFill>
          <a:blip r:embed="rId3"/>
          <a:srcRect b="9103"/>
          <a:stretch>
            <a:fillRect/>
          </a:stretch>
        </p:blipFill>
        <p:spPr bwMode="auto">
          <a:xfrm>
            <a:off x="4340225" y="3135313"/>
            <a:ext cx="4803775" cy="3170237"/>
          </a:xfrm>
          <a:prstGeom prst="rect">
            <a:avLst/>
          </a:prstGeom>
          <a:noFill/>
          <a:ln w="9525">
            <a:noFill/>
            <a:miter lim="800000"/>
            <a:headEnd/>
            <a:tailEnd/>
          </a:ln>
        </p:spPr>
      </p:pic>
      <p:sp>
        <p:nvSpPr>
          <p:cNvPr id="171010" name="Rectangle 5"/>
          <p:cNvSpPr>
            <a:spLocks noChangeArrowheads="1"/>
          </p:cNvSpPr>
          <p:nvPr/>
        </p:nvSpPr>
        <p:spPr bwMode="auto">
          <a:xfrm>
            <a:off x="6908800" y="3365500"/>
            <a:ext cx="1841500" cy="2832100"/>
          </a:xfrm>
          <a:prstGeom prst="rect">
            <a:avLst/>
          </a:prstGeom>
          <a:noFill/>
          <a:ln w="22225">
            <a:solidFill>
              <a:srgbClr val="FF0000"/>
            </a:solidFill>
            <a:prstDash val="dash"/>
            <a:miter lim="800000"/>
            <a:headEnd/>
            <a:tailEnd/>
          </a:ln>
          <a:effectLst>
            <a:prstShdw prst="shdw17" dist="17961" dir="2700000">
              <a:srgbClr val="990000"/>
            </a:prstShdw>
          </a:effectLst>
        </p:spPr>
        <p:txBody>
          <a:bodyPr wrap="none" anchor="ctr"/>
          <a:lstStyle/>
          <a:p>
            <a:endParaRPr lang="ru-RU"/>
          </a:p>
        </p:txBody>
      </p:sp>
      <p:sp>
        <p:nvSpPr>
          <p:cNvPr id="171011" name="Rectangle 3"/>
          <p:cNvSpPr>
            <a:spLocks noChangeArrowheads="1"/>
          </p:cNvSpPr>
          <p:nvPr/>
        </p:nvSpPr>
        <p:spPr bwMode="auto">
          <a:xfrm>
            <a:off x="292100" y="1066800"/>
            <a:ext cx="8466138" cy="5467350"/>
          </a:xfrm>
          <a:prstGeom prst="rect">
            <a:avLst/>
          </a:prstGeom>
          <a:noFill/>
          <a:ln w="9525">
            <a:noFill/>
            <a:miter lim="800000"/>
            <a:headEnd/>
            <a:tailEnd/>
          </a:ln>
        </p:spPr>
        <p:txBody>
          <a:bodyPr/>
          <a:lstStyle/>
          <a:p>
            <a:pPr marL="342900" indent="-342900">
              <a:lnSpc>
                <a:spcPct val="125000"/>
              </a:lnSpc>
              <a:spcBef>
                <a:spcPct val="20000"/>
              </a:spcBef>
              <a:buClr>
                <a:schemeClr val="folHlink"/>
              </a:buClr>
              <a:buSzPct val="60000"/>
              <a:buFont typeface="Arial" charset="0"/>
              <a:buChar char="•"/>
            </a:pPr>
            <a:r>
              <a:rPr lang="en-US" sz="2000">
                <a:sym typeface="Wingdings" pitchFamily="2" charset="2"/>
              </a:rPr>
              <a:t>Use Case Example: MSP430F2274 Vs MSP430FR5739 </a:t>
            </a:r>
          </a:p>
          <a:p>
            <a:pPr marL="342900" indent="-342900">
              <a:lnSpc>
                <a:spcPct val="125000"/>
              </a:lnSpc>
              <a:spcBef>
                <a:spcPct val="20000"/>
              </a:spcBef>
              <a:buClr>
                <a:schemeClr val="folHlink"/>
              </a:buClr>
              <a:buSzPct val="60000"/>
              <a:buFont typeface="Arial" charset="0"/>
              <a:buChar char="•"/>
            </a:pPr>
            <a:r>
              <a:rPr lang="en-US" sz="2000">
                <a:sym typeface="Wingdings" pitchFamily="2" charset="2"/>
              </a:rPr>
              <a:t>Average power FRAM = 720µA @ 1.5Mbps</a:t>
            </a:r>
          </a:p>
          <a:p>
            <a:pPr marL="342900" indent="-342900">
              <a:lnSpc>
                <a:spcPct val="125000"/>
              </a:lnSpc>
              <a:spcBef>
                <a:spcPct val="20000"/>
              </a:spcBef>
              <a:buClr>
                <a:schemeClr val="folHlink"/>
              </a:buClr>
              <a:buSzPct val="60000"/>
              <a:buFont typeface="Arial" charset="0"/>
              <a:buChar char="•"/>
            </a:pPr>
            <a:r>
              <a:rPr lang="en-US" sz="2000">
                <a:sym typeface="Wingdings" pitchFamily="2" charset="2"/>
              </a:rPr>
              <a:t>Average power Flash = 2200</a:t>
            </a:r>
            <a:r>
              <a:rPr lang="en-US">
                <a:sym typeface="Wingdings" pitchFamily="2" charset="2"/>
              </a:rPr>
              <a:t>µA @</a:t>
            </a:r>
            <a:r>
              <a:rPr lang="en-US" sz="2000">
                <a:sym typeface="Wingdings" pitchFamily="2" charset="2"/>
              </a:rPr>
              <a:t> 12kBps </a:t>
            </a:r>
          </a:p>
          <a:p>
            <a:pPr marL="342900" indent="-342900">
              <a:lnSpc>
                <a:spcPct val="125000"/>
              </a:lnSpc>
              <a:spcBef>
                <a:spcPct val="20000"/>
              </a:spcBef>
              <a:buClr>
                <a:schemeClr val="folHlink"/>
              </a:buClr>
              <a:buSzPct val="60000"/>
              <a:buFont typeface="Arial" charset="0"/>
              <a:buChar char="•"/>
            </a:pPr>
            <a:r>
              <a:rPr lang="en-US" sz="2000">
                <a:solidFill>
                  <a:srgbClr val="FF3300"/>
                </a:solidFill>
                <a:sym typeface="Wingdings" pitchFamily="2" charset="2"/>
              </a:rPr>
              <a:t>100 times faster in half the power</a:t>
            </a:r>
          </a:p>
          <a:p>
            <a:pPr marL="342900" indent="-342900">
              <a:lnSpc>
                <a:spcPct val="125000"/>
              </a:lnSpc>
              <a:spcBef>
                <a:spcPct val="20000"/>
              </a:spcBef>
              <a:buClr>
                <a:schemeClr val="folHlink"/>
              </a:buClr>
              <a:buSzPct val="60000"/>
              <a:buFont typeface="Arial" charset="0"/>
              <a:buChar char="•"/>
            </a:pPr>
            <a:r>
              <a:rPr lang="en-US" sz="2000">
                <a:sym typeface="Wingdings" pitchFamily="2" charset="2"/>
              </a:rPr>
              <a:t>Enables more unique energy sources</a:t>
            </a:r>
          </a:p>
          <a:p>
            <a:pPr marL="342900" indent="-342900">
              <a:lnSpc>
                <a:spcPct val="125000"/>
              </a:lnSpc>
              <a:spcBef>
                <a:spcPct val="20000"/>
              </a:spcBef>
              <a:buClr>
                <a:schemeClr val="folHlink"/>
              </a:buClr>
              <a:buSzPct val="60000"/>
              <a:buFont typeface="Arial" charset="0"/>
              <a:buChar char="•"/>
            </a:pPr>
            <a:r>
              <a:rPr lang="en-US" sz="2000">
                <a:solidFill>
                  <a:srgbClr val="FF0000"/>
                </a:solidFill>
                <a:sym typeface="Wingdings" pitchFamily="2" charset="2"/>
              </a:rPr>
              <a:t>FRAM = </a:t>
            </a:r>
            <a:r>
              <a:rPr lang="en-US">
                <a:solidFill>
                  <a:srgbClr val="FF0000"/>
                </a:solidFill>
                <a:sym typeface="Wingdings" pitchFamily="2" charset="2"/>
              </a:rPr>
              <a:t>Non-blocking writes </a:t>
            </a:r>
            <a:endParaRPr lang="en-US" sz="2000">
              <a:solidFill>
                <a:srgbClr val="FF0000"/>
              </a:solidFill>
              <a:sym typeface="Wingdings" pitchFamily="2" charset="2"/>
            </a:endParaRPr>
          </a:p>
          <a:p>
            <a:pPr marL="742950" lvl="1" indent="-285750">
              <a:lnSpc>
                <a:spcPct val="125000"/>
              </a:lnSpc>
              <a:spcBef>
                <a:spcPct val="20000"/>
              </a:spcBef>
              <a:buClr>
                <a:schemeClr val="folHlink"/>
              </a:buClr>
              <a:buSzPct val="60000"/>
              <a:buFont typeface="Arial" charset="0"/>
              <a:buChar char="•"/>
            </a:pPr>
            <a:r>
              <a:rPr lang="en-US" sz="2000">
                <a:sym typeface="Wingdings" pitchFamily="2" charset="2"/>
              </a:rPr>
              <a:t>CPU is </a:t>
            </a:r>
            <a:r>
              <a:rPr lang="en-US" sz="2000">
                <a:solidFill>
                  <a:srgbClr val="FF0000"/>
                </a:solidFill>
                <a:sym typeface="Wingdings" pitchFamily="2" charset="2"/>
              </a:rPr>
              <a:t>not</a:t>
            </a:r>
            <a:r>
              <a:rPr lang="en-US" sz="2000">
                <a:sym typeface="Wingdings" pitchFamily="2" charset="2"/>
              </a:rPr>
              <a:t> held</a:t>
            </a:r>
          </a:p>
          <a:p>
            <a:pPr marL="742950" lvl="1" indent="-285750">
              <a:lnSpc>
                <a:spcPct val="125000"/>
              </a:lnSpc>
              <a:spcBef>
                <a:spcPct val="20000"/>
              </a:spcBef>
              <a:buClr>
                <a:schemeClr val="folHlink"/>
              </a:buClr>
              <a:buSzPct val="60000"/>
              <a:buFont typeface="Arial" charset="0"/>
              <a:buChar char="•"/>
            </a:pPr>
            <a:r>
              <a:rPr lang="en-US" sz="2000">
                <a:sym typeface="Wingdings" pitchFamily="2" charset="2"/>
              </a:rPr>
              <a:t>Interrupts </a:t>
            </a:r>
            <a:r>
              <a:rPr lang="en-US" sz="2000">
                <a:solidFill>
                  <a:srgbClr val="FF0000"/>
                </a:solidFill>
                <a:sym typeface="Wingdings" pitchFamily="2" charset="2"/>
              </a:rPr>
              <a:t>allowed</a:t>
            </a:r>
          </a:p>
          <a:p>
            <a:pPr marL="342900" indent="-342900">
              <a:lnSpc>
                <a:spcPct val="125000"/>
              </a:lnSpc>
              <a:spcBef>
                <a:spcPct val="20000"/>
              </a:spcBef>
              <a:buClr>
                <a:schemeClr val="folHlink"/>
              </a:buClr>
              <a:buSzPct val="60000"/>
              <a:buFont typeface="Arial" charset="0"/>
              <a:buChar char="•"/>
            </a:pPr>
            <a:endParaRPr lang="en-US" sz="2000">
              <a:sym typeface="Wingdings" pitchFamily="2" charset="2"/>
            </a:endParaRPr>
          </a:p>
          <a:p>
            <a:pPr marL="342900" indent="-342900">
              <a:lnSpc>
                <a:spcPct val="125000"/>
              </a:lnSpc>
              <a:spcBef>
                <a:spcPct val="20000"/>
              </a:spcBef>
              <a:buClr>
                <a:schemeClr val="folHlink"/>
              </a:buClr>
              <a:buSzPct val="60000"/>
              <a:buFont typeface="Arial" charset="0"/>
              <a:buChar char="•"/>
            </a:pPr>
            <a:endParaRPr lang="en-US" sz="2000" b="1">
              <a:sym typeface="Wingdings" pitchFamily="2" charset="2"/>
            </a:endParaRPr>
          </a:p>
          <a:p>
            <a:pPr marL="342900" indent="-342900">
              <a:lnSpc>
                <a:spcPct val="125000"/>
              </a:lnSpc>
              <a:spcBef>
                <a:spcPct val="20000"/>
              </a:spcBef>
              <a:buClr>
                <a:schemeClr val="folHlink"/>
              </a:buClr>
              <a:buSzPct val="60000"/>
              <a:buFont typeface="Arial" charset="0"/>
              <a:buChar char="•"/>
            </a:pPr>
            <a:endParaRPr lang="en-US" sz="2000" b="1">
              <a:sym typeface="Wingdings" pitchFamily="2" charset="2"/>
            </a:endParaRPr>
          </a:p>
          <a:p>
            <a:pPr marL="342900" indent="-342900">
              <a:lnSpc>
                <a:spcPct val="125000"/>
              </a:lnSpc>
              <a:spcBef>
                <a:spcPct val="20000"/>
              </a:spcBef>
              <a:buClr>
                <a:schemeClr val="folHlink"/>
              </a:buClr>
              <a:buSzPct val="60000"/>
              <a:buFont typeface="Arial" charset="0"/>
              <a:buChar char="•"/>
            </a:pPr>
            <a:endParaRPr lang="en-US" sz="2000" b="1">
              <a:sym typeface="Wingdings" pitchFamily="2" charset="2"/>
            </a:endParaRPr>
          </a:p>
        </p:txBody>
      </p:sp>
      <p:sp>
        <p:nvSpPr>
          <p:cNvPr id="171012" name="Rectangle 5"/>
          <p:cNvSpPr>
            <a:spLocks noChangeArrowheads="1"/>
          </p:cNvSpPr>
          <p:nvPr/>
        </p:nvSpPr>
        <p:spPr bwMode="auto">
          <a:xfrm>
            <a:off x="231775" y="142875"/>
            <a:ext cx="8458200" cy="814388"/>
          </a:xfrm>
          <a:prstGeom prst="rect">
            <a:avLst/>
          </a:prstGeom>
          <a:noFill/>
          <a:ln w="9525">
            <a:noFill/>
            <a:miter lim="800000"/>
            <a:headEnd/>
            <a:tailEnd/>
          </a:ln>
        </p:spPr>
        <p:txBody>
          <a:bodyPr anchor="ctr"/>
          <a:lstStyle/>
          <a:p>
            <a:pPr eaLnBrk="0" hangingPunct="0"/>
            <a:r>
              <a:rPr lang="en-US" sz="3600">
                <a:solidFill>
                  <a:srgbClr val="FF3300"/>
                </a:solidFill>
                <a:sym typeface="Wingdings" pitchFamily="2" charset="2"/>
              </a:rPr>
              <a:t>FRAM = Ultra-low Power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3"/>
          <p:cNvSpPr>
            <a:spLocks noChangeArrowheads="1"/>
          </p:cNvSpPr>
          <p:nvPr/>
        </p:nvSpPr>
        <p:spPr bwMode="auto">
          <a:xfrm>
            <a:off x="292100" y="1066800"/>
            <a:ext cx="8466138" cy="5467350"/>
          </a:xfrm>
          <a:prstGeom prst="rect">
            <a:avLst/>
          </a:prstGeom>
          <a:noFill/>
          <a:ln w="9525">
            <a:noFill/>
            <a:miter lim="800000"/>
            <a:headEnd/>
            <a:tailEnd/>
          </a:ln>
        </p:spPr>
        <p:txBody>
          <a:bodyPr/>
          <a:lstStyle/>
          <a:p>
            <a:pPr marL="342900" indent="-342900">
              <a:lnSpc>
                <a:spcPct val="125000"/>
              </a:lnSpc>
              <a:spcBef>
                <a:spcPct val="20000"/>
              </a:spcBef>
              <a:buClr>
                <a:schemeClr val="folHlink"/>
              </a:buClr>
              <a:buSzPct val="60000"/>
              <a:buFont typeface="Arial" charset="0"/>
              <a:buChar char="•"/>
            </a:pPr>
            <a:r>
              <a:rPr lang="en-US">
                <a:sym typeface="Wingdings" pitchFamily="2" charset="2"/>
              </a:rPr>
              <a:t>Use Case Example: EEPROM Vs MSP430FR5739 </a:t>
            </a:r>
            <a:endParaRPr lang="en-US" sz="2000">
              <a:sym typeface="Wingdings" pitchFamily="2" charset="2"/>
            </a:endParaRPr>
          </a:p>
          <a:p>
            <a:pPr marL="342900" indent="-342900">
              <a:lnSpc>
                <a:spcPct val="125000"/>
              </a:lnSpc>
              <a:spcBef>
                <a:spcPct val="20000"/>
              </a:spcBef>
              <a:buClr>
                <a:schemeClr val="folHlink"/>
              </a:buClr>
              <a:buSzPct val="60000"/>
              <a:buFont typeface="Arial" charset="0"/>
              <a:buChar char="•"/>
            </a:pPr>
            <a:r>
              <a:rPr lang="en-US" sz="2000">
                <a:sym typeface="Wingdings" pitchFamily="2" charset="2"/>
              </a:rPr>
              <a:t>Many systems require a backup procedure on power fail</a:t>
            </a:r>
          </a:p>
          <a:p>
            <a:pPr marL="342900" indent="-342900">
              <a:lnSpc>
                <a:spcPct val="125000"/>
              </a:lnSpc>
              <a:spcBef>
                <a:spcPct val="20000"/>
              </a:spcBef>
              <a:buClr>
                <a:schemeClr val="folHlink"/>
              </a:buClr>
              <a:buSzPct val="60000"/>
              <a:buFont typeface="Arial" charset="0"/>
              <a:buChar char="•"/>
            </a:pPr>
            <a:r>
              <a:rPr lang="en-US" sz="2000">
                <a:sym typeface="Wingdings" pitchFamily="2" charset="2"/>
              </a:rPr>
              <a:t>FRAM IP has built-in circuitry to complete the current 4 word write</a:t>
            </a:r>
          </a:p>
          <a:p>
            <a:pPr marL="742950" lvl="1" indent="-285750">
              <a:lnSpc>
                <a:spcPct val="125000"/>
              </a:lnSpc>
              <a:spcBef>
                <a:spcPct val="20000"/>
              </a:spcBef>
              <a:buClr>
                <a:schemeClr val="folHlink"/>
              </a:buClr>
              <a:buSzPct val="60000"/>
              <a:buFont typeface="Arial" charset="0"/>
              <a:buChar char="•"/>
            </a:pPr>
            <a:r>
              <a:rPr lang="en-US" sz="1400" i="1">
                <a:sym typeface="Wingdings" pitchFamily="2" charset="2"/>
              </a:rPr>
              <a:t>Supported by internal FRAM LDO &amp; cap</a:t>
            </a:r>
          </a:p>
          <a:p>
            <a:pPr marL="342900" indent="-342900">
              <a:lnSpc>
                <a:spcPct val="125000"/>
              </a:lnSpc>
              <a:spcBef>
                <a:spcPct val="20000"/>
              </a:spcBef>
              <a:buClr>
                <a:schemeClr val="folHlink"/>
              </a:buClr>
              <a:buSzPct val="60000"/>
              <a:buFont typeface="Arial" charset="0"/>
              <a:buChar char="•"/>
            </a:pPr>
            <a:r>
              <a:rPr lang="en-US" sz="2000">
                <a:sym typeface="Wingdings" pitchFamily="2" charset="2"/>
              </a:rPr>
              <a:t>In-system backup is an order of magnitude faster with FRAM</a:t>
            </a:r>
          </a:p>
          <a:p>
            <a:pPr marL="342900" indent="-342900">
              <a:lnSpc>
                <a:spcPct val="125000"/>
              </a:lnSpc>
              <a:spcBef>
                <a:spcPct val="20000"/>
              </a:spcBef>
              <a:buClr>
                <a:schemeClr val="folHlink"/>
              </a:buClr>
              <a:buSzPct val="60000"/>
              <a:buFont typeface="Arial" charset="0"/>
              <a:buChar char="•"/>
            </a:pPr>
            <a:endParaRPr lang="en-US" sz="2000" b="1">
              <a:sym typeface="Wingdings" pitchFamily="2" charset="2"/>
            </a:endParaRPr>
          </a:p>
          <a:p>
            <a:pPr marL="342900" indent="-342900">
              <a:lnSpc>
                <a:spcPct val="125000"/>
              </a:lnSpc>
              <a:spcBef>
                <a:spcPct val="20000"/>
              </a:spcBef>
              <a:buClr>
                <a:schemeClr val="folHlink"/>
              </a:buClr>
              <a:buSzPct val="60000"/>
              <a:buFont typeface="Arial" charset="0"/>
              <a:buChar char="•"/>
            </a:pPr>
            <a:endParaRPr lang="en-US" sz="2000" b="1">
              <a:sym typeface="Wingdings" pitchFamily="2" charset="2"/>
            </a:endParaRPr>
          </a:p>
          <a:p>
            <a:pPr marL="342900" indent="-342900">
              <a:lnSpc>
                <a:spcPct val="125000"/>
              </a:lnSpc>
              <a:spcBef>
                <a:spcPct val="20000"/>
              </a:spcBef>
              <a:buClr>
                <a:schemeClr val="folHlink"/>
              </a:buClr>
              <a:buSzPct val="60000"/>
              <a:buFont typeface="Arial" charset="0"/>
              <a:buChar char="•"/>
            </a:pPr>
            <a:endParaRPr lang="en-US" sz="2000" b="1">
              <a:sym typeface="Wingdings" pitchFamily="2" charset="2"/>
            </a:endParaRPr>
          </a:p>
        </p:txBody>
      </p:sp>
      <p:pic>
        <p:nvPicPr>
          <p:cNvPr id="173058" name="Picture 5"/>
          <p:cNvPicPr>
            <a:picLocks noChangeAspect="1" noChangeArrowheads="1"/>
          </p:cNvPicPr>
          <p:nvPr/>
        </p:nvPicPr>
        <p:blipFill>
          <a:blip r:embed="rId3"/>
          <a:srcRect l="-1553" r="5324" b="6015"/>
          <a:stretch>
            <a:fillRect/>
          </a:stretch>
        </p:blipFill>
        <p:spPr bwMode="auto">
          <a:xfrm>
            <a:off x="3317875" y="3267075"/>
            <a:ext cx="5508625" cy="2381250"/>
          </a:xfrm>
          <a:prstGeom prst="rect">
            <a:avLst/>
          </a:prstGeom>
          <a:noFill/>
          <a:ln w="9525">
            <a:noFill/>
            <a:miter lim="800000"/>
            <a:headEnd/>
            <a:tailEnd/>
          </a:ln>
        </p:spPr>
      </p:pic>
      <p:sp>
        <p:nvSpPr>
          <p:cNvPr id="63494" name="Text Box 6"/>
          <p:cNvSpPr txBox="1">
            <a:spLocks noChangeArrowheads="1"/>
          </p:cNvSpPr>
          <p:nvPr/>
        </p:nvSpPr>
        <p:spPr bwMode="auto">
          <a:xfrm>
            <a:off x="2438400" y="6032500"/>
            <a:ext cx="5537200" cy="2746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200" baseline="30000"/>
              <a:t>+</a:t>
            </a:r>
            <a:r>
              <a:rPr lang="en-US" sz="1200" i="1"/>
              <a:t> Source: EE Times Europe, An Engineer’s Guide to FRAM by Duncan Bennett</a:t>
            </a:r>
          </a:p>
        </p:txBody>
      </p:sp>
      <p:sp>
        <p:nvSpPr>
          <p:cNvPr id="63495" name="Text Box 7"/>
          <p:cNvSpPr txBox="1">
            <a:spLocks noChangeArrowheads="1"/>
          </p:cNvSpPr>
          <p:nvPr/>
        </p:nvSpPr>
        <p:spPr bwMode="auto">
          <a:xfrm>
            <a:off x="3810000" y="5600700"/>
            <a:ext cx="4914900" cy="3683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a:cs typeface="+mn-cs"/>
              </a:rPr>
              <a:t>Write comparison during power fail events</a:t>
            </a:r>
            <a:r>
              <a:rPr lang="en-US" baseline="30000">
                <a:cs typeface="+mn-cs"/>
              </a:rPr>
              <a:t>+</a:t>
            </a:r>
          </a:p>
        </p:txBody>
      </p:sp>
      <p:sp>
        <p:nvSpPr>
          <p:cNvPr id="173061" name="Rectangle 6"/>
          <p:cNvSpPr>
            <a:spLocks noChangeArrowheads="1"/>
          </p:cNvSpPr>
          <p:nvPr/>
        </p:nvSpPr>
        <p:spPr bwMode="auto">
          <a:xfrm>
            <a:off x="231775" y="142875"/>
            <a:ext cx="8458200" cy="814388"/>
          </a:xfrm>
          <a:prstGeom prst="rect">
            <a:avLst/>
          </a:prstGeom>
          <a:noFill/>
          <a:ln w="9525">
            <a:noFill/>
            <a:miter lim="800000"/>
            <a:headEnd/>
            <a:tailEnd/>
          </a:ln>
        </p:spPr>
        <p:txBody>
          <a:bodyPr anchor="ctr"/>
          <a:lstStyle/>
          <a:p>
            <a:pPr eaLnBrk="0" hangingPunct="0">
              <a:lnSpc>
                <a:spcPct val="125000"/>
              </a:lnSpc>
              <a:spcBef>
                <a:spcPct val="20000"/>
              </a:spcBef>
              <a:buClr>
                <a:schemeClr val="folHlink"/>
              </a:buClr>
              <a:buSzPct val="60000"/>
            </a:pPr>
            <a:r>
              <a:rPr lang="en-US" sz="3600">
                <a:solidFill>
                  <a:srgbClr val="FF3300"/>
                </a:solidFill>
                <a:sym typeface="Wingdings" pitchFamily="2" charset="2"/>
              </a:rPr>
              <a:t>FRAM = Increased flexibility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3"/>
          <p:cNvSpPr>
            <a:spLocks noChangeArrowheads="1"/>
          </p:cNvSpPr>
          <p:nvPr/>
        </p:nvSpPr>
        <p:spPr bwMode="auto">
          <a:xfrm>
            <a:off x="292100" y="1066800"/>
            <a:ext cx="8466138" cy="5467350"/>
          </a:xfrm>
          <a:prstGeom prst="rect">
            <a:avLst/>
          </a:prstGeom>
          <a:noFill/>
          <a:ln w="9525">
            <a:noFill/>
            <a:miter lim="800000"/>
            <a:headEnd/>
            <a:tailEnd/>
          </a:ln>
        </p:spPr>
        <p:txBody>
          <a:bodyPr/>
          <a:lstStyle/>
          <a:p>
            <a:pPr marL="342900" indent="-342900">
              <a:lnSpc>
                <a:spcPct val="125000"/>
              </a:lnSpc>
              <a:spcBef>
                <a:spcPct val="20000"/>
              </a:spcBef>
              <a:buClr>
                <a:schemeClr val="folHlink"/>
              </a:buClr>
              <a:buSzPct val="60000"/>
              <a:buFont typeface="Arial" charset="0"/>
              <a:buChar char="•"/>
            </a:pPr>
            <a:r>
              <a:rPr lang="en-US" sz="2000">
                <a:sym typeface="Wingdings" pitchFamily="2" charset="2"/>
              </a:rPr>
              <a:t>Use Case Example: MSP430F2274 Vs MSP430FR5739 </a:t>
            </a:r>
          </a:p>
          <a:p>
            <a:pPr marL="342900" indent="-342900">
              <a:lnSpc>
                <a:spcPct val="125000"/>
              </a:lnSpc>
              <a:spcBef>
                <a:spcPct val="20000"/>
              </a:spcBef>
              <a:buClr>
                <a:schemeClr val="folHlink"/>
              </a:buClr>
              <a:buSzPct val="60000"/>
              <a:buFont typeface="Arial" charset="0"/>
              <a:buChar char="•"/>
            </a:pPr>
            <a:r>
              <a:rPr lang="en-US" sz="2000">
                <a:sym typeface="Wingdings" pitchFamily="2" charset="2"/>
              </a:rPr>
              <a:t>FRAM Endurance &gt;= 100 Trillion [10^14]</a:t>
            </a:r>
          </a:p>
          <a:p>
            <a:pPr marL="342900" indent="-342900">
              <a:lnSpc>
                <a:spcPct val="125000"/>
              </a:lnSpc>
              <a:spcBef>
                <a:spcPct val="20000"/>
              </a:spcBef>
              <a:buClr>
                <a:schemeClr val="folHlink"/>
              </a:buClr>
              <a:buSzPct val="60000"/>
              <a:buFont typeface="Arial" charset="0"/>
              <a:buChar char="•"/>
            </a:pPr>
            <a:r>
              <a:rPr lang="en-US" sz="2000">
                <a:sym typeface="Wingdings" pitchFamily="2" charset="2"/>
              </a:rPr>
              <a:t>Flash Endurance &lt; 100,000 [10^5]</a:t>
            </a:r>
          </a:p>
          <a:p>
            <a:pPr marL="342900" indent="-342900">
              <a:lnSpc>
                <a:spcPct val="125000"/>
              </a:lnSpc>
              <a:spcBef>
                <a:spcPct val="20000"/>
              </a:spcBef>
              <a:buClr>
                <a:schemeClr val="folHlink"/>
              </a:buClr>
              <a:buSzPct val="60000"/>
              <a:buFont typeface="Arial" charset="0"/>
              <a:buChar char="•"/>
            </a:pPr>
            <a:r>
              <a:rPr lang="en-US" sz="2000">
                <a:sym typeface="Wingdings" pitchFamily="2" charset="2"/>
              </a:rPr>
              <a:t>Comparison: write to a 512 byte memory block @ a speed of 12kBps</a:t>
            </a:r>
          </a:p>
          <a:p>
            <a:pPr marL="742950" lvl="1" indent="-285750">
              <a:lnSpc>
                <a:spcPct val="125000"/>
              </a:lnSpc>
              <a:spcBef>
                <a:spcPct val="20000"/>
              </a:spcBef>
              <a:buClr>
                <a:schemeClr val="folHlink"/>
              </a:buClr>
              <a:buSzPct val="60000"/>
              <a:buFont typeface="Arial" charset="0"/>
              <a:buChar char="•"/>
            </a:pPr>
            <a:r>
              <a:rPr lang="en-US" sz="2000">
                <a:sym typeface="Wingdings" pitchFamily="2" charset="2"/>
              </a:rPr>
              <a:t>Flash = 6 minutes</a:t>
            </a:r>
          </a:p>
          <a:p>
            <a:pPr marL="742950" lvl="1" indent="-285750">
              <a:lnSpc>
                <a:spcPct val="125000"/>
              </a:lnSpc>
              <a:spcBef>
                <a:spcPct val="20000"/>
              </a:spcBef>
              <a:buClr>
                <a:schemeClr val="folHlink"/>
              </a:buClr>
              <a:buSzPct val="60000"/>
              <a:buFont typeface="Arial" charset="0"/>
              <a:buChar char="•"/>
            </a:pPr>
            <a:r>
              <a:rPr lang="en-US" sz="2000">
                <a:sym typeface="Wingdings" pitchFamily="2" charset="2"/>
              </a:rPr>
              <a:t>FRAM = 100+ years!</a:t>
            </a:r>
          </a:p>
          <a:p>
            <a:pPr marL="342900" indent="-342900">
              <a:lnSpc>
                <a:spcPct val="125000"/>
              </a:lnSpc>
              <a:spcBef>
                <a:spcPct val="20000"/>
              </a:spcBef>
              <a:buClr>
                <a:schemeClr val="folHlink"/>
              </a:buClr>
              <a:buSzPct val="60000"/>
              <a:buFont typeface="Arial" charset="0"/>
              <a:buChar char="•"/>
            </a:pPr>
            <a:endParaRPr lang="en-US" sz="2000" b="1">
              <a:sym typeface="Wingdings" pitchFamily="2" charset="2"/>
            </a:endParaRPr>
          </a:p>
          <a:p>
            <a:pPr marL="342900" indent="-342900">
              <a:lnSpc>
                <a:spcPct val="125000"/>
              </a:lnSpc>
              <a:spcBef>
                <a:spcPct val="20000"/>
              </a:spcBef>
              <a:buClr>
                <a:schemeClr val="folHlink"/>
              </a:buClr>
              <a:buSzPct val="60000"/>
              <a:buFont typeface="Arial" charset="0"/>
              <a:buChar char="•"/>
            </a:pPr>
            <a:endParaRPr lang="en-US" sz="2000" b="1">
              <a:sym typeface="Wingdings" pitchFamily="2" charset="2"/>
            </a:endParaRPr>
          </a:p>
          <a:p>
            <a:pPr marL="342900" indent="-342900">
              <a:lnSpc>
                <a:spcPct val="125000"/>
              </a:lnSpc>
              <a:spcBef>
                <a:spcPct val="20000"/>
              </a:spcBef>
              <a:buClr>
                <a:schemeClr val="folHlink"/>
              </a:buClr>
              <a:buSzPct val="60000"/>
              <a:buFont typeface="Arial" charset="0"/>
              <a:buChar char="•"/>
            </a:pPr>
            <a:endParaRPr lang="en-US" sz="2000" b="1">
              <a:sym typeface="Wingdings" pitchFamily="2" charset="2"/>
            </a:endParaRPr>
          </a:p>
        </p:txBody>
      </p:sp>
      <p:pic>
        <p:nvPicPr>
          <p:cNvPr id="175106" name="Picture 2"/>
          <p:cNvPicPr>
            <a:picLocks noChangeAspect="1" noChangeArrowheads="1"/>
          </p:cNvPicPr>
          <p:nvPr/>
        </p:nvPicPr>
        <p:blipFill>
          <a:blip r:embed="rId3"/>
          <a:srcRect/>
          <a:stretch>
            <a:fillRect/>
          </a:stretch>
        </p:blipFill>
        <p:spPr bwMode="auto">
          <a:xfrm>
            <a:off x="3919538" y="3425825"/>
            <a:ext cx="5224462" cy="2886075"/>
          </a:xfrm>
          <a:prstGeom prst="rect">
            <a:avLst/>
          </a:prstGeom>
          <a:noFill/>
          <a:ln w="9525">
            <a:noFill/>
            <a:miter lim="800000"/>
            <a:headEnd/>
            <a:tailEnd/>
          </a:ln>
        </p:spPr>
      </p:pic>
      <p:sp>
        <p:nvSpPr>
          <p:cNvPr id="175107" name="Rectangle 4"/>
          <p:cNvSpPr>
            <a:spLocks noChangeArrowheads="1"/>
          </p:cNvSpPr>
          <p:nvPr/>
        </p:nvSpPr>
        <p:spPr bwMode="auto">
          <a:xfrm>
            <a:off x="231775" y="142875"/>
            <a:ext cx="8458200" cy="814388"/>
          </a:xfrm>
          <a:prstGeom prst="rect">
            <a:avLst/>
          </a:prstGeom>
          <a:noFill/>
          <a:ln w="9525">
            <a:noFill/>
            <a:miter lim="800000"/>
            <a:headEnd/>
            <a:tailEnd/>
          </a:ln>
        </p:spPr>
        <p:txBody>
          <a:bodyPr anchor="ctr"/>
          <a:lstStyle/>
          <a:p>
            <a:pPr eaLnBrk="0" hangingPunct="0">
              <a:lnSpc>
                <a:spcPct val="125000"/>
              </a:lnSpc>
              <a:spcBef>
                <a:spcPct val="20000"/>
              </a:spcBef>
              <a:buClr>
                <a:schemeClr val="folHlink"/>
              </a:buClr>
              <a:buSzPct val="60000"/>
            </a:pPr>
            <a:r>
              <a:rPr lang="en-US" sz="3600">
                <a:solidFill>
                  <a:srgbClr val="FF3300"/>
                </a:solidFill>
                <a:sym typeface="Wingdings" pitchFamily="2" charset="2"/>
              </a:rPr>
              <a:t>FRAM = High Endurance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2" descr="FRAM Graphic"/>
          <p:cNvPicPr>
            <a:picLocks noChangeAspect="1" noChangeArrowheads="1"/>
          </p:cNvPicPr>
          <p:nvPr/>
        </p:nvPicPr>
        <p:blipFill>
          <a:blip r:embed="rId3"/>
          <a:srcRect l="8730" t="11072" r="6746" b="14351"/>
          <a:stretch>
            <a:fillRect/>
          </a:stretch>
        </p:blipFill>
        <p:spPr bwMode="auto">
          <a:xfrm>
            <a:off x="6464300" y="4251325"/>
            <a:ext cx="2413000" cy="2060575"/>
          </a:xfrm>
          <a:prstGeom prst="rect">
            <a:avLst/>
          </a:prstGeom>
          <a:noFill/>
          <a:ln w="9525">
            <a:noFill/>
            <a:miter lim="800000"/>
            <a:headEnd/>
            <a:tailEnd/>
          </a:ln>
        </p:spPr>
      </p:pic>
      <p:sp>
        <p:nvSpPr>
          <p:cNvPr id="177154" name="Rectangle 4"/>
          <p:cNvSpPr>
            <a:spLocks noGrp="1" noChangeArrowheads="1"/>
          </p:cNvSpPr>
          <p:nvPr>
            <p:ph type="body" idx="4294967295"/>
          </p:nvPr>
        </p:nvSpPr>
        <p:spPr bwMode="auto">
          <a:xfrm>
            <a:off x="476250" y="1206500"/>
            <a:ext cx="7394575" cy="4883150"/>
          </a:xfrm>
          <a:prstGeom prst="rect">
            <a:avLst/>
          </a:prstGeom>
          <a:solidFill>
            <a:srgbClr val="FFFFFF"/>
          </a:solidFill>
          <a:ln>
            <a:solidFill>
              <a:srgbClr val="000000"/>
            </a:solidFill>
            <a:miter lim="800000"/>
            <a:headEnd/>
            <a:tailEnd/>
          </a:ln>
        </p:spPr>
        <p:txBody>
          <a:bodyPr/>
          <a:lstStyle/>
          <a:p>
            <a:pPr marL="0" indent="0" algn="ctr">
              <a:spcBef>
                <a:spcPct val="50000"/>
              </a:spcBef>
              <a:buFontTx/>
              <a:buNone/>
            </a:pPr>
            <a:r>
              <a:rPr lang="en-US" smtClean="0"/>
              <a:t>Data logging, remote sensor applications (High Write endurance, Fast writes)</a:t>
            </a:r>
          </a:p>
          <a:p>
            <a:pPr marL="0" indent="0" algn="ctr">
              <a:spcBef>
                <a:spcPct val="50000"/>
              </a:spcBef>
              <a:buFontTx/>
              <a:buNone/>
            </a:pPr>
            <a:r>
              <a:rPr lang="en-US" smtClean="0"/>
              <a:t>Digital rights management (High Write Endurance – need &gt;10M write cycles)</a:t>
            </a:r>
          </a:p>
          <a:p>
            <a:pPr marL="0" indent="0" algn="ctr">
              <a:spcBef>
                <a:spcPct val="50000"/>
              </a:spcBef>
              <a:buFontTx/>
              <a:buNone/>
            </a:pPr>
            <a:r>
              <a:rPr lang="en-US" smtClean="0"/>
              <a:t>Battery powered consumer/mobile Electronics (low power)</a:t>
            </a:r>
          </a:p>
          <a:p>
            <a:pPr marL="0" indent="0" algn="ctr">
              <a:spcBef>
                <a:spcPct val="50000"/>
              </a:spcBef>
              <a:buFontTx/>
              <a:buNone/>
            </a:pPr>
            <a:r>
              <a:rPr lang="en-US" smtClean="0"/>
              <a:t>Energy harvesting, especially Wireless (Low Power &amp; Fast Memory Access, especially Writes)</a:t>
            </a:r>
          </a:p>
          <a:p>
            <a:pPr marL="0" indent="0" algn="ctr">
              <a:spcBef>
                <a:spcPct val="50000"/>
              </a:spcBef>
              <a:buFontTx/>
              <a:buNone/>
            </a:pPr>
            <a:r>
              <a:rPr lang="en-US" smtClean="0"/>
              <a:t>Battery Backed SRAM Replacement (Non- Volatility, High Write Endurance, Low power, Fast Writes)</a:t>
            </a:r>
          </a:p>
          <a:p>
            <a:pPr marL="0" indent="0" algn="ctr">
              <a:buFontTx/>
              <a:buNone/>
            </a:pPr>
            <a:endParaRPr lang="en-US" smtClean="0"/>
          </a:p>
        </p:txBody>
      </p:sp>
      <p:sp>
        <p:nvSpPr>
          <p:cNvPr id="177155" name="Rectangle 4"/>
          <p:cNvSpPr>
            <a:spLocks noChangeArrowheads="1"/>
          </p:cNvSpPr>
          <p:nvPr/>
        </p:nvSpPr>
        <p:spPr bwMode="auto">
          <a:xfrm>
            <a:off x="231775" y="142875"/>
            <a:ext cx="8458200" cy="814388"/>
          </a:xfrm>
          <a:prstGeom prst="rect">
            <a:avLst/>
          </a:prstGeom>
          <a:noFill/>
          <a:ln w="9525">
            <a:noFill/>
            <a:miter lim="800000"/>
            <a:headEnd/>
            <a:tailEnd/>
          </a:ln>
        </p:spPr>
        <p:txBody>
          <a:bodyPr anchor="ctr"/>
          <a:lstStyle/>
          <a:p>
            <a:pPr eaLnBrk="0" hangingPunct="0"/>
            <a:r>
              <a:rPr lang="en-US" sz="3600">
                <a:solidFill>
                  <a:srgbClr val="FF0000"/>
                </a:solidFill>
              </a:rPr>
              <a:t>Target Applications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422274" y="1147100"/>
            <a:ext cx="8388351" cy="3773243"/>
          </a:xfrm>
          <a:prstGeom prst="rect">
            <a:avLst/>
          </a:prstGeom>
          <a:solidFill>
            <a:schemeClr val="bg1">
              <a:lumMod val="85000"/>
            </a:scheme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endParaRPr lang="en-US" sz="1000"/>
          </a:p>
        </p:txBody>
      </p:sp>
      <p:sp>
        <p:nvSpPr>
          <p:cNvPr id="376844" name="Title 1"/>
          <p:cNvSpPr>
            <a:spLocks noGrp="1"/>
          </p:cNvSpPr>
          <p:nvPr>
            <p:ph type="title" idx="4294967295"/>
          </p:nvPr>
        </p:nvSpPr>
        <p:spPr bwMode="auto">
          <a:xfrm>
            <a:off x="227013" y="146050"/>
            <a:ext cx="8801100" cy="806450"/>
          </a:xfrm>
          <a:prstGeom prst="rect">
            <a:avLst/>
          </a:prstGeom>
          <a:solidFill>
            <a:srgbClr val="FFFFFF"/>
          </a:solidFill>
          <a:ln>
            <a:solidFill>
              <a:srgbClr val="000000"/>
            </a:solidFill>
            <a:miter lim="800000"/>
            <a:headEnd/>
            <a:tailEnd/>
          </a:ln>
        </p:spPr>
        <p:txBody>
          <a:bodyPr anchor="ctr"/>
          <a:lstStyle/>
          <a:p>
            <a:r>
              <a:rPr lang="de-DE" smtClean="0"/>
              <a:t>Continuous ultra-low-power data logging</a:t>
            </a:r>
            <a:endParaRPr lang="en-US" smtClean="0"/>
          </a:p>
        </p:txBody>
      </p:sp>
      <p:sp>
        <p:nvSpPr>
          <p:cNvPr id="376845" name="Rectangle 46"/>
          <p:cNvSpPr>
            <a:spLocks noChangeArrowheads="1"/>
          </p:cNvSpPr>
          <p:nvPr/>
        </p:nvSpPr>
        <p:spPr bwMode="auto">
          <a:xfrm>
            <a:off x="508000" y="1897063"/>
            <a:ext cx="8005763" cy="2727325"/>
          </a:xfrm>
          <a:prstGeom prst="rect">
            <a:avLst/>
          </a:prstGeom>
          <a:solidFill>
            <a:srgbClr val="FFFFFF">
              <a:alpha val="83136"/>
            </a:srgbClr>
          </a:solidFill>
          <a:ln w="9525" algn="ctr">
            <a:noFill/>
            <a:round/>
            <a:headEnd type="none" w="sm" len="sm"/>
            <a:tailEnd type="none" w="sm" len="sm"/>
          </a:ln>
        </p:spPr>
        <p:txBody>
          <a:bodyPr/>
          <a:lstStyle/>
          <a:p>
            <a:pPr algn="ctr"/>
            <a:endParaRPr lang="ru-RU" sz="1000"/>
          </a:p>
        </p:txBody>
      </p:sp>
      <p:sp>
        <p:nvSpPr>
          <p:cNvPr id="41" name="Title 1"/>
          <p:cNvSpPr>
            <a:spLocks/>
          </p:cNvSpPr>
          <p:nvPr/>
        </p:nvSpPr>
        <p:spPr bwMode="auto">
          <a:xfrm>
            <a:off x="3141663" y="1308100"/>
            <a:ext cx="2655887" cy="357188"/>
          </a:xfrm>
          <a:prstGeom prst="rect">
            <a:avLst/>
          </a:prstGeom>
          <a:noFill/>
          <a:ln w="9525">
            <a:noFill/>
            <a:miter lim="800000"/>
            <a:headEnd/>
            <a:tailEnd/>
          </a:ln>
        </p:spPr>
        <p:txBody>
          <a:bodyPr lIns="0" rIns="0" anchor="ctr"/>
          <a:lstStyle/>
          <a:p>
            <a:pPr algn="ctr">
              <a:lnSpc>
                <a:spcPct val="85000"/>
              </a:lnSpc>
              <a:defRPr/>
            </a:pPr>
            <a:r>
              <a:rPr lang="en-US" sz="2400" b="1" dirty="0">
                <a:solidFill>
                  <a:srgbClr val="FF0000"/>
                </a:solidFill>
                <a:latin typeface="Arial" pitchFamily="34" charset="0"/>
                <a:ea typeface="ＭＳ Ｐゴシック" pitchFamily="34" charset="-128"/>
                <a:cs typeface="+mn-cs"/>
              </a:rPr>
              <a:t>Write Endurance</a:t>
            </a:r>
          </a:p>
        </p:txBody>
      </p:sp>
      <p:graphicFrame>
        <p:nvGraphicFramePr>
          <p:cNvPr id="376840" name="Chart 15"/>
          <p:cNvGraphicFramePr>
            <a:graphicFrameLocks/>
          </p:cNvGraphicFramePr>
          <p:nvPr/>
        </p:nvGraphicFramePr>
        <p:xfrm>
          <a:off x="820738" y="1927225"/>
          <a:ext cx="7678737" cy="2457450"/>
        </p:xfrm>
        <a:graphic>
          <a:graphicData uri="http://schemas.openxmlformats.org/presentationml/2006/ole">
            <p:oleObj spid="_x0000_s376840" r:id="rId4" imgW="7675529" imgH="2456901" progId="Excel.Chart.8">
              <p:embed/>
            </p:oleObj>
          </a:graphicData>
        </a:graphic>
      </p:graphicFrame>
      <p:sp>
        <p:nvSpPr>
          <p:cNvPr id="376847" name="TextBox 16"/>
          <p:cNvSpPr txBox="1">
            <a:spLocks noChangeArrowheads="1"/>
          </p:cNvSpPr>
          <p:nvPr/>
        </p:nvSpPr>
        <p:spPr bwMode="auto">
          <a:xfrm>
            <a:off x="4105275" y="4246563"/>
            <a:ext cx="1263650" cy="368300"/>
          </a:xfrm>
          <a:prstGeom prst="rect">
            <a:avLst/>
          </a:prstGeom>
          <a:noFill/>
          <a:ln w="9525">
            <a:noFill/>
            <a:miter lim="800000"/>
            <a:headEnd/>
            <a:tailEnd/>
          </a:ln>
        </p:spPr>
        <p:txBody>
          <a:bodyPr>
            <a:spAutoFit/>
          </a:bodyPr>
          <a:lstStyle/>
          <a:p>
            <a:pPr algn="ctr"/>
            <a:r>
              <a:rPr lang="en-US" b="1"/>
              <a:t>Trillions</a:t>
            </a:r>
          </a:p>
        </p:txBody>
      </p:sp>
      <p:grpSp>
        <p:nvGrpSpPr>
          <p:cNvPr id="376848" name="Group 19"/>
          <p:cNvGrpSpPr>
            <a:grpSpLocks/>
          </p:cNvGrpSpPr>
          <p:nvPr/>
        </p:nvGrpSpPr>
        <p:grpSpPr bwMode="auto">
          <a:xfrm>
            <a:off x="1887538" y="1731963"/>
            <a:ext cx="2000250" cy="803275"/>
            <a:chOff x="3986213" y="4496923"/>
            <a:chExt cx="2000250" cy="803741"/>
          </a:xfrm>
        </p:grpSpPr>
        <p:sp>
          <p:nvSpPr>
            <p:cNvPr id="19" name="Rounded Rectangle 18"/>
            <p:cNvSpPr/>
            <p:nvPr/>
          </p:nvSpPr>
          <p:spPr>
            <a:xfrm>
              <a:off x="4222750" y="4496923"/>
              <a:ext cx="1628775" cy="371691"/>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6854" name="TextBox 17"/>
            <p:cNvSpPr txBox="1">
              <a:spLocks noChangeArrowheads="1"/>
            </p:cNvSpPr>
            <p:nvPr/>
          </p:nvSpPr>
          <p:spPr bwMode="auto">
            <a:xfrm>
              <a:off x="4200524" y="4514860"/>
              <a:ext cx="1785939" cy="369332"/>
            </a:xfrm>
            <a:prstGeom prst="rect">
              <a:avLst/>
            </a:prstGeom>
            <a:noFill/>
            <a:ln w="9525">
              <a:noFill/>
              <a:miter lim="800000"/>
              <a:headEnd/>
              <a:tailEnd/>
            </a:ln>
          </p:spPr>
          <p:txBody>
            <a:bodyPr>
              <a:spAutoFit/>
            </a:bodyPr>
            <a:lstStyle/>
            <a:p>
              <a:r>
                <a:rPr lang="en-US"/>
                <a:t>10,000 cycles</a:t>
              </a:r>
            </a:p>
          </p:txBody>
        </p:sp>
        <p:cxnSp>
          <p:nvCxnSpPr>
            <p:cNvPr id="21" name="Straight Arrow Connector 20"/>
            <p:cNvCxnSpPr/>
            <p:nvPr/>
          </p:nvCxnSpPr>
          <p:spPr>
            <a:xfrm rot="5400000">
              <a:off x="3928943" y="4943356"/>
              <a:ext cx="414578" cy="3000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76849" name="Picture 2" descr="C:\Users\Davey\Documents\Rita\2011_iStock\iStock_000004529201XS magnifying glass v2.png"/>
          <p:cNvPicPr>
            <a:picLocks noChangeAspect="1" noChangeArrowheads="1"/>
          </p:cNvPicPr>
          <p:nvPr/>
        </p:nvPicPr>
        <p:blipFill>
          <a:blip r:embed="rId5"/>
          <a:srcRect/>
          <a:stretch>
            <a:fillRect/>
          </a:stretch>
        </p:blipFill>
        <p:spPr bwMode="auto">
          <a:xfrm>
            <a:off x="1458913" y="2028825"/>
            <a:ext cx="2024062" cy="1054100"/>
          </a:xfrm>
          <a:prstGeom prst="rect">
            <a:avLst/>
          </a:prstGeom>
          <a:noFill/>
          <a:ln w="9525">
            <a:noFill/>
            <a:miter lim="800000"/>
            <a:headEnd/>
            <a:tailEnd/>
          </a:ln>
        </p:spPr>
      </p:pic>
      <p:sp>
        <p:nvSpPr>
          <p:cNvPr id="22" name="Rounded Rectangle 21"/>
          <p:cNvSpPr/>
          <p:nvPr/>
        </p:nvSpPr>
        <p:spPr>
          <a:xfrm>
            <a:off x="4357688" y="2617788"/>
            <a:ext cx="3462337" cy="371475"/>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6851" name="TextBox 22"/>
          <p:cNvSpPr txBox="1">
            <a:spLocks noChangeArrowheads="1"/>
          </p:cNvSpPr>
          <p:nvPr/>
        </p:nvSpPr>
        <p:spPr bwMode="auto">
          <a:xfrm>
            <a:off x="4471988" y="2603500"/>
            <a:ext cx="3733800" cy="369888"/>
          </a:xfrm>
          <a:prstGeom prst="rect">
            <a:avLst/>
          </a:prstGeom>
          <a:noFill/>
          <a:ln w="9525">
            <a:noFill/>
            <a:miter lim="800000"/>
            <a:headEnd/>
            <a:tailEnd/>
          </a:ln>
        </p:spPr>
        <p:txBody>
          <a:bodyPr>
            <a:spAutoFit/>
          </a:bodyPr>
          <a:lstStyle/>
          <a:p>
            <a:r>
              <a:rPr lang="en-US"/>
              <a:t>&gt; 100,000,000,000,000 cycles</a:t>
            </a:r>
          </a:p>
        </p:txBody>
      </p:sp>
      <p:sp>
        <p:nvSpPr>
          <p:cNvPr id="24" name="TextBox 23"/>
          <p:cNvSpPr txBox="1"/>
          <p:nvPr/>
        </p:nvSpPr>
        <p:spPr>
          <a:xfrm>
            <a:off x="247650" y="5248275"/>
            <a:ext cx="8743950" cy="757238"/>
          </a:xfrm>
          <a:prstGeom prst="rect">
            <a:avLst/>
          </a:prstGeom>
          <a:noFill/>
          <a:ln>
            <a:noFill/>
          </a:ln>
        </p:spPr>
        <p:txBody>
          <a:bodyPr>
            <a:spAutoFit/>
          </a:bodyPr>
          <a:lstStyle/>
          <a:p>
            <a:pPr algn="ctr" eaLnBrk="0" hangingPunct="0">
              <a:lnSpc>
                <a:spcPct val="90000"/>
              </a:lnSpc>
              <a:spcBef>
                <a:spcPts val="1500"/>
              </a:spcBef>
              <a:defRPr/>
            </a:pPr>
            <a:r>
              <a:rPr lang="en-US" sz="2400" kern="0" dirty="0">
                <a:latin typeface="Arial" pitchFamily="34" charset="0"/>
              </a:rPr>
              <a:t>Supports more than 150,000 years of continuous data logging  (vs. less than 7 minutes with Flash)</a:t>
            </a:r>
            <a:endParaRPr lang="en-US" sz="2400" b="1" dirty="0">
              <a:solidFill>
                <a:schemeClr val="bg1"/>
              </a:solidFill>
              <a:latin typeface="Arial" pitchFamily="34"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p:txBody>
          <a:bodyPr/>
          <a:lstStyle/>
          <a:p>
            <a:r>
              <a:rPr lang="en-US" smtClean="0"/>
              <a:t>Agenda</a:t>
            </a:r>
          </a:p>
        </p:txBody>
      </p:sp>
      <p:sp>
        <p:nvSpPr>
          <p:cNvPr id="152578" name="Rectangle 3"/>
          <p:cNvSpPr>
            <a:spLocks noGrp="1" noChangeArrowheads="1"/>
          </p:cNvSpPr>
          <p:nvPr>
            <p:ph type="body" idx="1"/>
          </p:nvPr>
        </p:nvSpPr>
        <p:spPr/>
        <p:txBody>
          <a:bodyPr/>
          <a:lstStyle/>
          <a:p>
            <a:pPr>
              <a:lnSpc>
                <a:spcPct val="130000"/>
              </a:lnSpc>
            </a:pPr>
            <a:r>
              <a:rPr lang="en-US" smtClean="0"/>
              <a:t>FRAM Intrinsic Technology Attributes</a:t>
            </a:r>
          </a:p>
          <a:p>
            <a:pPr>
              <a:lnSpc>
                <a:spcPct val="130000"/>
              </a:lnSpc>
            </a:pPr>
            <a:r>
              <a:rPr lang="en-US" smtClean="0"/>
              <a:t>FRAM as an Embedded Memory</a:t>
            </a:r>
          </a:p>
          <a:p>
            <a:pPr>
              <a:lnSpc>
                <a:spcPct val="130000"/>
              </a:lnSpc>
            </a:pPr>
            <a:r>
              <a:rPr lang="en-US" smtClean="0"/>
              <a:t>Understanding how FRAM Works</a:t>
            </a:r>
          </a:p>
          <a:p>
            <a:pPr>
              <a:lnSpc>
                <a:spcPct val="130000"/>
              </a:lnSpc>
            </a:pPr>
            <a:r>
              <a:rPr lang="en-US" smtClean="0"/>
              <a:t>The MSP430FR57xx family</a:t>
            </a:r>
          </a:p>
          <a:p>
            <a:pPr>
              <a:lnSpc>
                <a:spcPct val="130000"/>
              </a:lnSpc>
            </a:pPr>
            <a:r>
              <a:rPr lang="en-US" smtClean="0"/>
              <a:t>Application Examples using FRAM</a:t>
            </a:r>
          </a:p>
          <a:p>
            <a:pPr>
              <a:lnSpc>
                <a:spcPct val="130000"/>
              </a:lnSpc>
            </a:pPr>
            <a:r>
              <a:rPr lang="en-US" smtClean="0"/>
              <a:t>Resources </a:t>
            </a:r>
          </a:p>
          <a:p>
            <a:pPr>
              <a:lnSpc>
                <a:spcPct val="130000"/>
              </a:lnSpc>
            </a:pPr>
            <a:r>
              <a:rPr lang="en-US" smtClean="0"/>
              <a:t>Summary</a:t>
            </a:r>
          </a:p>
          <a:p>
            <a:endParaRPr 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Davey\Documents\Rita\03_2011_KW_KI_FR57xx\iS_2011_000002256316Sm City and water crop1.jpg"/>
          <p:cNvPicPr>
            <a:picLocks noChangeAspect="1" noChangeArrowheads="1"/>
          </p:cNvPicPr>
          <p:nvPr/>
        </p:nvPicPr>
        <p:blipFill>
          <a:blip r:embed="rId3" cstate="print"/>
          <a:srcRect t="2412"/>
          <a:stretch>
            <a:fillRect/>
          </a:stretch>
        </p:blipFill>
        <p:spPr bwMode="auto">
          <a:xfrm>
            <a:off x="349250" y="1042988"/>
            <a:ext cx="4189413" cy="520065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78882" name="Picture 2" descr="D:\Rita Dell Latitude D610 C drive 8-2010\Art 5-2007\photos\purchased 2\2011_iStock\iS_2011_000015335920XSm bridge 2b circle.png"/>
          <p:cNvPicPr>
            <a:picLocks noChangeAspect="1" noChangeArrowheads="1"/>
          </p:cNvPicPr>
          <p:nvPr/>
        </p:nvPicPr>
        <p:blipFill>
          <a:blip r:embed="rId4"/>
          <a:srcRect/>
          <a:stretch>
            <a:fillRect/>
          </a:stretch>
        </p:blipFill>
        <p:spPr bwMode="auto">
          <a:xfrm>
            <a:off x="966788" y="1524000"/>
            <a:ext cx="1203325" cy="1282700"/>
          </a:xfrm>
          <a:prstGeom prst="rect">
            <a:avLst/>
          </a:prstGeom>
          <a:noFill/>
          <a:ln w="9525">
            <a:noFill/>
            <a:miter lim="800000"/>
            <a:headEnd/>
            <a:tailEnd/>
          </a:ln>
        </p:spPr>
      </p:pic>
      <p:pic>
        <p:nvPicPr>
          <p:cNvPr id="378883" name="Picture 3" descr="C:\Users\Davey\Documents\Rita\03_2011_KW_KI_FR57xx\underwater sensor.png"/>
          <p:cNvPicPr>
            <a:picLocks noChangeAspect="1" noChangeArrowheads="1"/>
          </p:cNvPicPr>
          <p:nvPr/>
        </p:nvPicPr>
        <p:blipFill>
          <a:blip r:embed="rId5"/>
          <a:srcRect/>
          <a:stretch>
            <a:fillRect/>
          </a:stretch>
        </p:blipFill>
        <p:spPr bwMode="auto">
          <a:xfrm>
            <a:off x="1660525" y="4808538"/>
            <a:ext cx="1411288" cy="1462087"/>
          </a:xfrm>
          <a:prstGeom prst="rect">
            <a:avLst/>
          </a:prstGeom>
          <a:noFill/>
          <a:ln w="9525">
            <a:noFill/>
            <a:miter lim="800000"/>
            <a:headEnd/>
            <a:tailEnd/>
          </a:ln>
        </p:spPr>
      </p:pic>
      <p:sp>
        <p:nvSpPr>
          <p:cNvPr id="378884" name="Title 1"/>
          <p:cNvSpPr>
            <a:spLocks noGrp="1"/>
          </p:cNvSpPr>
          <p:nvPr>
            <p:ph type="title" idx="4294967295"/>
          </p:nvPr>
        </p:nvSpPr>
        <p:spPr bwMode="auto">
          <a:xfrm>
            <a:off x="228600" y="160338"/>
            <a:ext cx="8458200" cy="796925"/>
          </a:xfrm>
          <a:prstGeom prst="rect">
            <a:avLst/>
          </a:prstGeom>
          <a:solidFill>
            <a:srgbClr val="FFFFFF"/>
          </a:solidFill>
          <a:ln>
            <a:solidFill>
              <a:srgbClr val="000000"/>
            </a:solidFill>
            <a:miter lim="800000"/>
            <a:headEnd/>
            <a:tailEnd/>
          </a:ln>
        </p:spPr>
        <p:txBody>
          <a:bodyPr anchor="ctr"/>
          <a:lstStyle/>
          <a:p>
            <a:r>
              <a:rPr lang="en-US" smtClean="0"/>
              <a:t>Make it smarter: More sensors. More data. </a:t>
            </a:r>
          </a:p>
        </p:txBody>
      </p:sp>
      <p:sp>
        <p:nvSpPr>
          <p:cNvPr id="3" name="Slide Number Placeholder 2"/>
          <p:cNvSpPr txBox="1">
            <a:spLocks noGrp="1"/>
          </p:cNvSpPr>
          <p:nvPr/>
        </p:nvSpPr>
        <p:spPr bwMode="auto">
          <a:xfrm>
            <a:off x="6972300" y="6451600"/>
            <a:ext cx="2133600" cy="206375"/>
          </a:xfrm>
          <a:prstGeom prst="rect">
            <a:avLst/>
          </a:prstGeom>
          <a:noFill/>
          <a:ln>
            <a:miter lim="800000"/>
            <a:headEnd/>
            <a:tailEnd/>
          </a:ln>
        </p:spPr>
        <p:txBody>
          <a:bodyPr/>
          <a:lstStyle/>
          <a:p>
            <a:pPr algn="r">
              <a:defRPr/>
            </a:pPr>
            <a:fld id="{24F3EEF8-E789-4ABE-AE1C-E83F9E897543}" type="slidenum">
              <a:rPr lang="en-US" sz="800">
                <a:solidFill>
                  <a:srgbClr val="000000"/>
                </a:solidFill>
                <a:cs typeface="+mn-cs"/>
              </a:rPr>
              <a:pPr algn="r">
                <a:defRPr/>
              </a:pPr>
              <a:t>20</a:t>
            </a:fld>
            <a:endParaRPr lang="en-US" sz="800" dirty="0">
              <a:solidFill>
                <a:srgbClr val="000000"/>
              </a:solidFill>
              <a:cs typeface="+mn-cs"/>
            </a:endParaRPr>
          </a:p>
        </p:txBody>
      </p:sp>
      <p:pic>
        <p:nvPicPr>
          <p:cNvPr id="86024" name="Picture 4" descr="C:\Users\Davey\Documents\Rita\2011_iStock\iS_2011_000008930365Sm solar house sm.jpg"/>
          <p:cNvPicPr>
            <a:picLocks noChangeAspect="1" noChangeArrowheads="1"/>
          </p:cNvPicPr>
          <p:nvPr/>
        </p:nvPicPr>
        <p:blipFill>
          <a:blip r:embed="rId6" cstate="print"/>
          <a:srcRect l="19965" t="-1659" r="24655" b="-3380"/>
          <a:stretch>
            <a:fillRect/>
          </a:stretch>
        </p:blipFill>
        <p:spPr bwMode="auto">
          <a:xfrm>
            <a:off x="4546600" y="969963"/>
            <a:ext cx="4254500" cy="546258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378887" name="Group 10"/>
          <p:cNvGrpSpPr>
            <a:grpSpLocks/>
          </p:cNvGrpSpPr>
          <p:nvPr/>
        </p:nvGrpSpPr>
        <p:grpSpPr bwMode="auto">
          <a:xfrm>
            <a:off x="5562600" y="4957763"/>
            <a:ext cx="1231900" cy="1228725"/>
            <a:chOff x="5026025" y="4843462"/>
            <a:chExt cx="1231901" cy="1228726"/>
          </a:xfrm>
        </p:grpSpPr>
        <p:pic>
          <p:nvPicPr>
            <p:cNvPr id="35" name="Picture 7" descr="C:\Users\Davey\Documents\Rita\2011_ShutterStock\sprinkler system.png"/>
            <p:cNvPicPr>
              <a:picLocks noChangeAspect="1" noChangeArrowheads="1"/>
            </p:cNvPicPr>
            <p:nvPr/>
          </p:nvPicPr>
          <p:blipFill>
            <a:blip r:embed="rId7"/>
            <a:srcRect/>
            <a:stretch>
              <a:fillRect/>
            </a:stretch>
          </p:blipFill>
          <p:spPr bwMode="auto">
            <a:xfrm>
              <a:off x="5026025" y="4843462"/>
              <a:ext cx="1228726" cy="1228726"/>
            </a:xfrm>
            <a:prstGeom prst="rect">
              <a:avLst/>
            </a:prstGeom>
            <a:noFill/>
            <a:ln>
              <a:noFill/>
            </a:ln>
            <a:effectLst>
              <a:outerShdw blurRad="50800" dist="38100" dir="2700000" algn="tl" rotWithShape="0">
                <a:prstClr val="black">
                  <a:alpha val="40000"/>
                </a:prstClr>
              </a:outerShdw>
            </a:effectLst>
          </p:spPr>
        </p:pic>
        <p:sp>
          <p:nvSpPr>
            <p:cNvPr id="36" name="Oval 35"/>
            <p:cNvSpPr/>
            <p:nvPr/>
          </p:nvSpPr>
          <p:spPr>
            <a:xfrm>
              <a:off x="5043488" y="4857749"/>
              <a:ext cx="1214438" cy="121443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7" name="Oval 36"/>
          <p:cNvSpPr/>
          <p:nvPr/>
        </p:nvSpPr>
        <p:spPr>
          <a:xfrm>
            <a:off x="6016625" y="2625725"/>
            <a:ext cx="1214438" cy="1214438"/>
          </a:xfrm>
          <a:prstGeom prst="ellipse">
            <a:avLst/>
          </a:prstGeom>
          <a:noFill/>
          <a:ln w="57150">
            <a:solidFill>
              <a:srgbClr val="EFFD6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1746250" y="4913313"/>
            <a:ext cx="1214438" cy="1214437"/>
          </a:xfrm>
          <a:prstGeom prst="ellipse">
            <a:avLst/>
          </a:prstGeom>
          <a:noFill/>
          <a:ln w="57150">
            <a:solidFill>
              <a:srgbClr val="EFFD6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8890" name="Picture 9" descr="H:\Rita Dell Latitude D610 C drive 8-2010\Art 5-2007\applications photos 2011\carbon-monoxide-detector.png"/>
          <p:cNvPicPr>
            <a:picLocks noChangeAspect="1" noChangeArrowheads="1"/>
          </p:cNvPicPr>
          <p:nvPr/>
        </p:nvPicPr>
        <p:blipFill>
          <a:blip r:embed="rId8"/>
          <a:srcRect/>
          <a:stretch>
            <a:fillRect/>
          </a:stretch>
        </p:blipFill>
        <p:spPr bwMode="auto">
          <a:xfrm>
            <a:off x="7529513" y="1738313"/>
            <a:ext cx="885825" cy="885825"/>
          </a:xfrm>
          <a:prstGeom prst="rect">
            <a:avLst/>
          </a:prstGeom>
          <a:noFill/>
          <a:ln w="9525">
            <a:noFill/>
            <a:miter lim="800000"/>
            <a:headEnd/>
            <a:tailEnd/>
          </a:ln>
        </p:spPr>
      </p:pic>
      <p:sp>
        <p:nvSpPr>
          <p:cNvPr id="40" name="Oval 39"/>
          <p:cNvSpPr/>
          <p:nvPr/>
        </p:nvSpPr>
        <p:spPr>
          <a:xfrm>
            <a:off x="7377113" y="1571625"/>
            <a:ext cx="1214437" cy="1214438"/>
          </a:xfrm>
          <a:prstGeom prst="ellipse">
            <a:avLst/>
          </a:prstGeom>
          <a:noFill/>
          <a:ln w="57150">
            <a:solidFill>
              <a:srgbClr val="EFFD6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8892" name="Picture 11" descr="H:\Rita Dell Latitude D610 C drive 8-2010\Art 5-2007\photos\purchased 2\2010 iStock\iS_2010_9045579XS digital thermostat sm.png"/>
          <p:cNvPicPr>
            <a:picLocks noChangeAspect="1" noChangeArrowheads="1"/>
          </p:cNvPicPr>
          <p:nvPr/>
        </p:nvPicPr>
        <p:blipFill>
          <a:blip r:embed="rId9"/>
          <a:srcRect/>
          <a:stretch>
            <a:fillRect/>
          </a:stretch>
        </p:blipFill>
        <p:spPr bwMode="auto">
          <a:xfrm>
            <a:off x="5010150" y="1922463"/>
            <a:ext cx="869950" cy="723900"/>
          </a:xfrm>
          <a:prstGeom prst="rect">
            <a:avLst/>
          </a:prstGeom>
          <a:noFill/>
          <a:ln w="9525">
            <a:noFill/>
            <a:miter lim="800000"/>
            <a:headEnd/>
            <a:tailEnd/>
          </a:ln>
        </p:spPr>
      </p:pic>
      <p:sp>
        <p:nvSpPr>
          <p:cNvPr id="42" name="Oval 41"/>
          <p:cNvSpPr/>
          <p:nvPr/>
        </p:nvSpPr>
        <p:spPr>
          <a:xfrm>
            <a:off x="4837113" y="1651000"/>
            <a:ext cx="1214437" cy="1214438"/>
          </a:xfrm>
          <a:prstGeom prst="ellipse">
            <a:avLst/>
          </a:prstGeom>
          <a:noFill/>
          <a:ln w="57150">
            <a:solidFill>
              <a:srgbClr val="EFFD6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946150" y="1508125"/>
            <a:ext cx="1214438" cy="1214438"/>
          </a:xfrm>
          <a:prstGeom prst="ellipse">
            <a:avLst/>
          </a:prstGeom>
          <a:noFill/>
          <a:ln w="57150">
            <a:solidFill>
              <a:srgbClr val="EFFD6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3000375" y="1625600"/>
            <a:ext cx="1214438" cy="1214438"/>
          </a:xfrm>
          <a:prstGeom prst="ellipse">
            <a:avLst/>
          </a:prstGeom>
          <a:noFill/>
          <a:ln w="57150">
            <a:solidFill>
              <a:srgbClr val="EFFD6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8896" name="Picture 12" descr="H:\Rita Dell Latitude D610 C drive 8-2010\Art 5-2007\application photos 2009\rfid-reader_security v2 w ss photo vs.png"/>
          <p:cNvPicPr>
            <a:picLocks noChangeAspect="1" noChangeArrowheads="1"/>
          </p:cNvPicPr>
          <p:nvPr/>
        </p:nvPicPr>
        <p:blipFill>
          <a:blip r:embed="rId10"/>
          <a:srcRect/>
          <a:stretch>
            <a:fillRect/>
          </a:stretch>
        </p:blipFill>
        <p:spPr bwMode="auto">
          <a:xfrm>
            <a:off x="3128963" y="1828800"/>
            <a:ext cx="900112" cy="815975"/>
          </a:xfrm>
          <a:prstGeom prst="rect">
            <a:avLst/>
          </a:prstGeom>
          <a:noFill/>
          <a:ln w="9525">
            <a:noFill/>
            <a:miter lim="800000"/>
            <a:headEnd/>
            <a:tailEnd/>
          </a:ln>
        </p:spPr>
      </p:pic>
      <p:pic>
        <p:nvPicPr>
          <p:cNvPr id="378897" name="Picture 13" descr="H:\Rita Dell Latitude D610 C drive 8-2010\Art 5-2007\photos\purchased 2\Shutterstock-TI\parking lights.png"/>
          <p:cNvPicPr>
            <a:picLocks noChangeAspect="1" noChangeArrowheads="1"/>
          </p:cNvPicPr>
          <p:nvPr/>
        </p:nvPicPr>
        <p:blipFill>
          <a:blip r:embed="rId11"/>
          <a:srcRect/>
          <a:stretch>
            <a:fillRect/>
          </a:stretch>
        </p:blipFill>
        <p:spPr bwMode="auto">
          <a:xfrm>
            <a:off x="593725" y="3430588"/>
            <a:ext cx="1243013" cy="1243012"/>
          </a:xfrm>
          <a:prstGeom prst="rect">
            <a:avLst/>
          </a:prstGeom>
          <a:noFill/>
          <a:ln w="9525">
            <a:noFill/>
            <a:miter lim="800000"/>
            <a:headEnd/>
            <a:tailEnd/>
          </a:ln>
        </p:spPr>
      </p:pic>
      <p:sp>
        <p:nvSpPr>
          <p:cNvPr id="48" name="Oval 47"/>
          <p:cNvSpPr/>
          <p:nvPr/>
        </p:nvSpPr>
        <p:spPr bwMode="auto">
          <a:xfrm>
            <a:off x="608013" y="3460750"/>
            <a:ext cx="1214437" cy="1214438"/>
          </a:xfrm>
          <a:prstGeom prst="ellipse">
            <a:avLst/>
          </a:prstGeom>
          <a:noFill/>
          <a:ln w="57150">
            <a:solidFill>
              <a:srgbClr val="EFFD6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7389813" y="3806825"/>
            <a:ext cx="1214437" cy="1214438"/>
          </a:xfrm>
          <a:prstGeom prst="ellipse">
            <a:avLst/>
          </a:prstGeom>
          <a:solidFill>
            <a:srgbClr val="FFFFFF">
              <a:alpha val="61176"/>
            </a:srgbClr>
          </a:solidFill>
          <a:ln w="57150">
            <a:solidFill>
              <a:srgbClr val="EFFD6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8900" name="Picture 15" descr="C:\Users\Davey\Documents\Rita\2011_iStock\computer with air card.png"/>
          <p:cNvPicPr>
            <a:picLocks noChangeAspect="1" noChangeArrowheads="1"/>
          </p:cNvPicPr>
          <p:nvPr/>
        </p:nvPicPr>
        <p:blipFill>
          <a:blip r:embed="rId12"/>
          <a:srcRect/>
          <a:stretch>
            <a:fillRect/>
          </a:stretch>
        </p:blipFill>
        <p:spPr bwMode="auto">
          <a:xfrm>
            <a:off x="7473950" y="4005263"/>
            <a:ext cx="1006475" cy="749300"/>
          </a:xfrm>
          <a:prstGeom prst="rect">
            <a:avLst/>
          </a:prstGeom>
          <a:noFill/>
          <a:ln w="9525">
            <a:noFill/>
            <a:miter lim="800000"/>
            <a:headEnd/>
            <a:tailEnd/>
          </a:ln>
        </p:spPr>
      </p:pic>
      <p:pic>
        <p:nvPicPr>
          <p:cNvPr id="378901" name="Picture 27" descr="C:\Users\Davey\Documents\Rita\03_2011_KW_KI_FR57xx\perscriptions round.png"/>
          <p:cNvPicPr>
            <a:picLocks noChangeAspect="1" noChangeArrowheads="1"/>
          </p:cNvPicPr>
          <p:nvPr/>
        </p:nvPicPr>
        <p:blipFill>
          <a:blip r:embed="rId13"/>
          <a:srcRect/>
          <a:stretch>
            <a:fillRect/>
          </a:stretch>
        </p:blipFill>
        <p:spPr bwMode="auto">
          <a:xfrm>
            <a:off x="3074988" y="3540125"/>
            <a:ext cx="1089025" cy="1228725"/>
          </a:xfrm>
          <a:prstGeom prst="rect">
            <a:avLst/>
          </a:prstGeom>
          <a:noFill/>
          <a:ln w="9525">
            <a:noFill/>
            <a:miter lim="800000"/>
            <a:headEnd/>
            <a:tailEnd/>
          </a:ln>
        </p:spPr>
      </p:pic>
      <p:sp>
        <p:nvSpPr>
          <p:cNvPr id="52" name="Oval 51"/>
          <p:cNvSpPr/>
          <p:nvPr/>
        </p:nvSpPr>
        <p:spPr>
          <a:xfrm>
            <a:off x="3022600" y="3535363"/>
            <a:ext cx="1214438" cy="1214437"/>
          </a:xfrm>
          <a:prstGeom prst="ellipse">
            <a:avLst/>
          </a:prstGeom>
          <a:noFill/>
          <a:ln w="57150">
            <a:solidFill>
              <a:srgbClr val="EFFD6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5568950" y="4975225"/>
            <a:ext cx="1214438" cy="1214438"/>
          </a:xfrm>
          <a:prstGeom prst="ellipse">
            <a:avLst/>
          </a:prstGeom>
          <a:noFill/>
          <a:ln w="57150">
            <a:solidFill>
              <a:srgbClr val="EFFD6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Line 27"/>
          <p:cNvSpPr>
            <a:spLocks noChangeShapeType="1"/>
          </p:cNvSpPr>
          <p:nvPr/>
        </p:nvSpPr>
        <p:spPr bwMode="auto">
          <a:xfrm flipH="1" flipV="1">
            <a:off x="7691438" y="5588000"/>
            <a:ext cx="4762" cy="328613"/>
          </a:xfrm>
          <a:prstGeom prst="line">
            <a:avLst/>
          </a:prstGeom>
          <a:noFill/>
          <a:ln w="9525">
            <a:solidFill>
              <a:schemeClr val="tx1"/>
            </a:solidFill>
            <a:round/>
            <a:headEnd/>
            <a:tailEnd type="triangle" w="med" len="med"/>
          </a:ln>
        </p:spPr>
        <p:txBody>
          <a:bodyPr/>
          <a:lstStyle/>
          <a:p>
            <a:endParaRPr lang="ru-RU"/>
          </a:p>
        </p:txBody>
      </p:sp>
      <p:sp>
        <p:nvSpPr>
          <p:cNvPr id="380930" name="Line 27"/>
          <p:cNvSpPr>
            <a:spLocks noChangeShapeType="1"/>
          </p:cNvSpPr>
          <p:nvPr/>
        </p:nvSpPr>
        <p:spPr bwMode="auto">
          <a:xfrm flipH="1" flipV="1">
            <a:off x="1776413" y="5610225"/>
            <a:ext cx="4762" cy="328613"/>
          </a:xfrm>
          <a:prstGeom prst="line">
            <a:avLst/>
          </a:prstGeom>
          <a:noFill/>
          <a:ln w="9525">
            <a:solidFill>
              <a:schemeClr val="tx1"/>
            </a:solidFill>
            <a:round/>
            <a:headEnd/>
            <a:tailEnd type="triangle" w="med" len="med"/>
          </a:ln>
        </p:spPr>
        <p:txBody>
          <a:bodyPr/>
          <a:lstStyle/>
          <a:p>
            <a:endParaRPr lang="ru-RU"/>
          </a:p>
        </p:txBody>
      </p:sp>
      <p:sp>
        <p:nvSpPr>
          <p:cNvPr id="44" name="Flowchart: Process 43"/>
          <p:cNvSpPr>
            <a:spLocks noChangeArrowheads="1"/>
          </p:cNvSpPr>
          <p:nvPr/>
        </p:nvSpPr>
        <p:spPr bwMode="auto">
          <a:xfrm>
            <a:off x="7343775" y="5864225"/>
            <a:ext cx="690563" cy="319088"/>
          </a:xfrm>
          <a:prstGeom prst="flowChartProcess">
            <a:avLst/>
          </a:prstGeom>
          <a:solidFill>
            <a:schemeClr val="bg1">
              <a:lumMod val="75000"/>
            </a:schemeClr>
          </a:solidFill>
          <a:ln w="19050" algn="ctr">
            <a:noFill/>
            <a:miter lim="800000"/>
            <a:headEnd/>
            <a:tailEnd/>
          </a:ln>
        </p:spPr>
        <p:txBody>
          <a:bodyPr anchor="ctr"/>
          <a:lstStyle/>
          <a:p>
            <a:pPr algn="ctr">
              <a:defRPr/>
            </a:pPr>
            <a:endParaRPr lang="en-US" sz="2000" dirty="0">
              <a:solidFill>
                <a:srgbClr val="FFFFFF"/>
              </a:solidFill>
              <a:latin typeface="Arial"/>
            </a:endParaRPr>
          </a:p>
        </p:txBody>
      </p:sp>
      <p:sp>
        <p:nvSpPr>
          <p:cNvPr id="43" name="Rectangle 42"/>
          <p:cNvSpPr/>
          <p:nvPr/>
        </p:nvSpPr>
        <p:spPr>
          <a:xfrm>
            <a:off x="1560513" y="5865813"/>
            <a:ext cx="674687" cy="30321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rgbClr val="FFFFFF"/>
              </a:solidFill>
            </a:endParaRPr>
          </a:p>
        </p:txBody>
      </p:sp>
      <p:sp>
        <p:nvSpPr>
          <p:cNvPr id="51" name="Flowchart: Process 50"/>
          <p:cNvSpPr>
            <a:spLocks noChangeArrowheads="1"/>
          </p:cNvSpPr>
          <p:nvPr/>
        </p:nvSpPr>
        <p:spPr bwMode="auto">
          <a:xfrm>
            <a:off x="1343025" y="1450975"/>
            <a:ext cx="6378575" cy="4137025"/>
          </a:xfrm>
          <a:prstGeom prst="flowChartProcess">
            <a:avLst/>
          </a:prstGeom>
          <a:solidFill>
            <a:schemeClr val="bg1">
              <a:lumMod val="50000"/>
            </a:schemeClr>
          </a:solidFill>
          <a:ln w="19050" algn="ctr">
            <a:noFill/>
            <a:miter lim="800000"/>
            <a:headEnd/>
            <a:tailEnd/>
          </a:ln>
        </p:spPr>
        <p:txBody>
          <a:bodyPr anchor="ctr"/>
          <a:lstStyle/>
          <a:p>
            <a:pPr algn="ctr">
              <a:defRPr/>
            </a:pPr>
            <a:endParaRPr lang="en-US" sz="2000" dirty="0">
              <a:solidFill>
                <a:srgbClr val="FFFFFF"/>
              </a:solidFill>
              <a:latin typeface="Arial"/>
            </a:endParaRPr>
          </a:p>
        </p:txBody>
      </p:sp>
      <p:sp>
        <p:nvSpPr>
          <p:cNvPr id="380934" name="Title 1"/>
          <p:cNvSpPr>
            <a:spLocks noGrp="1"/>
          </p:cNvSpPr>
          <p:nvPr>
            <p:ph type="title" idx="4294967295"/>
          </p:nvPr>
        </p:nvSpPr>
        <p:spPr bwMode="auto">
          <a:xfrm>
            <a:off x="342900" y="0"/>
            <a:ext cx="8458200" cy="1189038"/>
          </a:xfrm>
          <a:prstGeom prst="rect">
            <a:avLst/>
          </a:prstGeom>
          <a:solidFill>
            <a:srgbClr val="FFFFFF"/>
          </a:solidFill>
          <a:ln>
            <a:solidFill>
              <a:srgbClr val="000000"/>
            </a:solidFill>
            <a:miter lim="800000"/>
            <a:headEnd/>
            <a:tailEnd/>
          </a:ln>
        </p:spPr>
        <p:txBody>
          <a:bodyPr anchor="ctr"/>
          <a:lstStyle/>
          <a:p>
            <a:r>
              <a:rPr lang="en-US" smtClean="0"/>
              <a:t>MSP430FR57xx in the energy plane enables more sensors in new places</a:t>
            </a:r>
          </a:p>
        </p:txBody>
      </p:sp>
      <p:sp>
        <p:nvSpPr>
          <p:cNvPr id="34" name="Rectangle 33"/>
          <p:cNvSpPr/>
          <p:nvPr/>
        </p:nvSpPr>
        <p:spPr>
          <a:xfrm>
            <a:off x="1360488" y="5481638"/>
            <a:ext cx="406400" cy="9683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rgbClr val="FFFFFF"/>
              </a:solidFill>
            </a:endParaRPr>
          </a:p>
        </p:txBody>
      </p:sp>
      <p:sp>
        <p:nvSpPr>
          <p:cNvPr id="380936" name="TextBox 28"/>
          <p:cNvSpPr txBox="1">
            <a:spLocks noChangeArrowheads="1"/>
          </p:cNvSpPr>
          <p:nvPr/>
        </p:nvSpPr>
        <p:spPr bwMode="auto">
          <a:xfrm>
            <a:off x="3259138" y="5135563"/>
            <a:ext cx="3541712" cy="400050"/>
          </a:xfrm>
          <a:prstGeom prst="rect">
            <a:avLst/>
          </a:prstGeom>
          <a:noFill/>
          <a:ln w="9525">
            <a:noFill/>
            <a:miter lim="800000"/>
            <a:headEnd/>
            <a:tailEnd/>
          </a:ln>
        </p:spPr>
        <p:txBody>
          <a:bodyPr wrap="none">
            <a:spAutoFit/>
          </a:bodyPr>
          <a:lstStyle/>
          <a:p>
            <a:r>
              <a:rPr lang="en-US" sz="2000" i="1">
                <a:solidFill>
                  <a:srgbClr val="000000"/>
                </a:solidFill>
              </a:rPr>
              <a:t>FRAM: More than 100x faster</a:t>
            </a:r>
          </a:p>
        </p:txBody>
      </p:sp>
      <p:sp>
        <p:nvSpPr>
          <p:cNvPr id="380937" name="TextBox 56"/>
          <p:cNvSpPr txBox="1">
            <a:spLocks noChangeArrowheads="1"/>
          </p:cNvSpPr>
          <p:nvPr/>
        </p:nvSpPr>
        <p:spPr bwMode="auto">
          <a:xfrm rot="-5400000">
            <a:off x="7938" y="3043238"/>
            <a:ext cx="3086100" cy="400050"/>
          </a:xfrm>
          <a:prstGeom prst="rect">
            <a:avLst/>
          </a:prstGeom>
          <a:noFill/>
          <a:ln w="9525">
            <a:noFill/>
            <a:miter lim="800000"/>
            <a:headEnd/>
            <a:tailEnd/>
          </a:ln>
        </p:spPr>
        <p:txBody>
          <a:bodyPr>
            <a:spAutoFit/>
          </a:bodyPr>
          <a:lstStyle/>
          <a:p>
            <a:r>
              <a:rPr lang="en-US" sz="2000" i="1">
                <a:solidFill>
                  <a:srgbClr val="000000"/>
                </a:solidFill>
              </a:rPr>
              <a:t>FRAM: Up to 250x less</a:t>
            </a:r>
          </a:p>
        </p:txBody>
      </p:sp>
      <p:cxnSp>
        <p:nvCxnSpPr>
          <p:cNvPr id="79" name="Straight Arrow Connector 78"/>
          <p:cNvCxnSpPr/>
          <p:nvPr/>
        </p:nvCxnSpPr>
        <p:spPr>
          <a:xfrm rot="5400000" flipH="1" flipV="1">
            <a:off x="-254000" y="3438526"/>
            <a:ext cx="3978275" cy="31750"/>
          </a:xfrm>
          <a:prstGeom prst="straightConnector1">
            <a:avLst/>
          </a:prstGeom>
          <a:ln w="19050">
            <a:solidFill>
              <a:schemeClr val="bg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80939" name="TextBox 159"/>
          <p:cNvSpPr txBox="1">
            <a:spLocks noChangeArrowheads="1"/>
          </p:cNvSpPr>
          <p:nvPr/>
        </p:nvSpPr>
        <p:spPr bwMode="auto">
          <a:xfrm>
            <a:off x="3475038" y="3222625"/>
            <a:ext cx="2308225" cy="369888"/>
          </a:xfrm>
          <a:prstGeom prst="rect">
            <a:avLst/>
          </a:prstGeom>
          <a:noFill/>
          <a:ln w="9525">
            <a:noFill/>
            <a:miter lim="800000"/>
            <a:headEnd/>
            <a:tailEnd/>
          </a:ln>
        </p:spPr>
        <p:txBody>
          <a:bodyPr wrap="none">
            <a:spAutoFit/>
          </a:bodyPr>
          <a:lstStyle/>
          <a:p>
            <a:r>
              <a:rPr lang="en-US" b="1">
                <a:solidFill>
                  <a:srgbClr val="FFFFFF"/>
                </a:solidFill>
              </a:rPr>
              <a:t>13kBps Flash Write</a:t>
            </a:r>
          </a:p>
        </p:txBody>
      </p:sp>
      <p:cxnSp>
        <p:nvCxnSpPr>
          <p:cNvPr id="74" name="Straight Arrow Connector 73"/>
          <p:cNvCxnSpPr/>
          <p:nvPr/>
        </p:nvCxnSpPr>
        <p:spPr>
          <a:xfrm>
            <a:off x="1814513" y="5503863"/>
            <a:ext cx="5907087" cy="1587"/>
          </a:xfrm>
          <a:prstGeom prst="straightConnector1">
            <a:avLst/>
          </a:prstGeom>
          <a:ln w="19050">
            <a:solidFill>
              <a:schemeClr val="bg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366838" y="5589588"/>
            <a:ext cx="66802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896937" y="3354388"/>
            <a:ext cx="4503737"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0943" name="TextBox 38"/>
          <p:cNvSpPr txBox="1">
            <a:spLocks noChangeArrowheads="1"/>
          </p:cNvSpPr>
          <p:nvPr/>
        </p:nvSpPr>
        <p:spPr bwMode="auto">
          <a:xfrm>
            <a:off x="4195763" y="5883275"/>
            <a:ext cx="660400" cy="338138"/>
          </a:xfrm>
          <a:prstGeom prst="rect">
            <a:avLst/>
          </a:prstGeom>
          <a:noFill/>
          <a:ln w="9525">
            <a:noFill/>
            <a:miter lim="800000"/>
            <a:headEnd/>
            <a:tailEnd/>
          </a:ln>
        </p:spPr>
        <p:txBody>
          <a:bodyPr wrap="none">
            <a:spAutoFit/>
          </a:bodyPr>
          <a:lstStyle/>
          <a:p>
            <a:r>
              <a:rPr lang="de-DE" sz="1600" b="1">
                <a:solidFill>
                  <a:srgbClr val="000000"/>
                </a:solidFill>
              </a:rPr>
              <a:t>Time</a:t>
            </a:r>
            <a:endParaRPr lang="en-US" sz="1600" b="1">
              <a:solidFill>
                <a:srgbClr val="000000"/>
              </a:solidFill>
            </a:endParaRPr>
          </a:p>
        </p:txBody>
      </p:sp>
      <p:sp>
        <p:nvSpPr>
          <p:cNvPr id="380944" name="TextBox 39"/>
          <p:cNvSpPr txBox="1">
            <a:spLocks noChangeArrowheads="1"/>
          </p:cNvSpPr>
          <p:nvPr/>
        </p:nvSpPr>
        <p:spPr bwMode="auto">
          <a:xfrm rot="-5400000">
            <a:off x="424656" y="3337719"/>
            <a:ext cx="1017588" cy="368300"/>
          </a:xfrm>
          <a:prstGeom prst="rect">
            <a:avLst/>
          </a:prstGeom>
          <a:noFill/>
          <a:ln w="9525">
            <a:noFill/>
            <a:miter lim="800000"/>
            <a:headEnd/>
            <a:tailEnd/>
          </a:ln>
        </p:spPr>
        <p:txBody>
          <a:bodyPr wrap="none">
            <a:spAutoFit/>
          </a:bodyPr>
          <a:lstStyle/>
          <a:p>
            <a:r>
              <a:rPr lang="de-DE" b="1">
                <a:solidFill>
                  <a:srgbClr val="000000"/>
                </a:solidFill>
              </a:rPr>
              <a:t>Current</a:t>
            </a:r>
            <a:endParaRPr lang="en-US" b="1">
              <a:solidFill>
                <a:srgbClr val="000000"/>
              </a:solidFill>
            </a:endParaRPr>
          </a:p>
        </p:txBody>
      </p:sp>
      <p:sp>
        <p:nvSpPr>
          <p:cNvPr id="22" name="Rectangle 21"/>
          <p:cNvSpPr/>
          <p:nvPr/>
        </p:nvSpPr>
        <p:spPr>
          <a:xfrm>
            <a:off x="595313" y="5500688"/>
            <a:ext cx="557212" cy="33972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rgbClr val="FFFFFF"/>
              </a:solidFill>
            </a:endParaRPr>
          </a:p>
        </p:txBody>
      </p:sp>
      <p:sp>
        <p:nvSpPr>
          <p:cNvPr id="380946" name="TextBox 23"/>
          <p:cNvSpPr txBox="1">
            <a:spLocks noChangeArrowheads="1"/>
          </p:cNvSpPr>
          <p:nvPr/>
        </p:nvSpPr>
        <p:spPr bwMode="auto">
          <a:xfrm>
            <a:off x="373063" y="5489575"/>
            <a:ext cx="1001712" cy="339725"/>
          </a:xfrm>
          <a:prstGeom prst="rect">
            <a:avLst/>
          </a:prstGeom>
          <a:noFill/>
          <a:ln w="9525">
            <a:noFill/>
            <a:miter lim="800000"/>
            <a:headEnd/>
            <a:tailEnd/>
          </a:ln>
        </p:spPr>
        <p:txBody>
          <a:bodyPr>
            <a:spAutoFit/>
          </a:bodyPr>
          <a:lstStyle/>
          <a:p>
            <a:pPr algn="ctr"/>
            <a:r>
              <a:rPr lang="en-US" sz="1600" b="1">
                <a:solidFill>
                  <a:srgbClr val="FFFFFF"/>
                </a:solidFill>
              </a:rPr>
              <a:t>9A</a:t>
            </a:r>
          </a:p>
        </p:txBody>
      </p:sp>
      <p:sp>
        <p:nvSpPr>
          <p:cNvPr id="25" name="Flowchart: Process 24"/>
          <p:cNvSpPr>
            <a:spLocks noChangeArrowheads="1"/>
          </p:cNvSpPr>
          <p:nvPr/>
        </p:nvSpPr>
        <p:spPr bwMode="auto">
          <a:xfrm>
            <a:off x="215900" y="1479550"/>
            <a:ext cx="944563" cy="422275"/>
          </a:xfrm>
          <a:prstGeom prst="flowChartProcess">
            <a:avLst/>
          </a:prstGeom>
          <a:solidFill>
            <a:schemeClr val="bg1">
              <a:lumMod val="50000"/>
            </a:schemeClr>
          </a:solidFill>
          <a:ln w="19050" algn="ctr">
            <a:noFill/>
            <a:miter lim="800000"/>
            <a:headEnd/>
            <a:tailEnd/>
          </a:ln>
        </p:spPr>
        <p:txBody>
          <a:bodyPr anchor="ctr"/>
          <a:lstStyle/>
          <a:p>
            <a:pPr algn="ctr">
              <a:defRPr/>
            </a:pPr>
            <a:endParaRPr lang="en-US" sz="2000" dirty="0">
              <a:solidFill>
                <a:srgbClr val="FFFFFF"/>
              </a:solidFill>
              <a:latin typeface="Arial"/>
            </a:endParaRPr>
          </a:p>
        </p:txBody>
      </p:sp>
      <p:sp>
        <p:nvSpPr>
          <p:cNvPr id="380948" name="TextBox 25"/>
          <p:cNvSpPr txBox="1">
            <a:spLocks noChangeArrowheads="1"/>
          </p:cNvSpPr>
          <p:nvPr/>
        </p:nvSpPr>
        <p:spPr bwMode="auto">
          <a:xfrm>
            <a:off x="195263" y="1487488"/>
            <a:ext cx="1001712" cy="339725"/>
          </a:xfrm>
          <a:prstGeom prst="rect">
            <a:avLst/>
          </a:prstGeom>
          <a:noFill/>
          <a:ln w="9525">
            <a:noFill/>
            <a:miter lim="800000"/>
            <a:headEnd/>
            <a:tailEnd/>
          </a:ln>
        </p:spPr>
        <p:txBody>
          <a:bodyPr>
            <a:spAutoFit/>
          </a:bodyPr>
          <a:lstStyle/>
          <a:p>
            <a:r>
              <a:rPr lang="en-US" sz="1600" b="1">
                <a:solidFill>
                  <a:srgbClr val="FFFFFF"/>
                </a:solidFill>
              </a:rPr>
              <a:t>2200A</a:t>
            </a:r>
          </a:p>
        </p:txBody>
      </p:sp>
      <p:sp>
        <p:nvSpPr>
          <p:cNvPr id="380949" name="Line 27"/>
          <p:cNvSpPr>
            <a:spLocks noChangeShapeType="1"/>
          </p:cNvSpPr>
          <p:nvPr/>
        </p:nvSpPr>
        <p:spPr bwMode="auto">
          <a:xfrm>
            <a:off x="585788" y="5491163"/>
            <a:ext cx="752475" cy="0"/>
          </a:xfrm>
          <a:prstGeom prst="line">
            <a:avLst/>
          </a:prstGeom>
          <a:noFill/>
          <a:ln w="9525">
            <a:solidFill>
              <a:schemeClr val="tx1"/>
            </a:solidFill>
            <a:round/>
            <a:headEnd/>
            <a:tailEnd type="triangle" w="med" len="med"/>
          </a:ln>
        </p:spPr>
        <p:txBody>
          <a:bodyPr/>
          <a:lstStyle/>
          <a:p>
            <a:endParaRPr lang="ru-RU"/>
          </a:p>
        </p:txBody>
      </p:sp>
      <p:sp>
        <p:nvSpPr>
          <p:cNvPr id="380950" name="Line 28"/>
          <p:cNvSpPr>
            <a:spLocks noChangeShapeType="1"/>
          </p:cNvSpPr>
          <p:nvPr/>
        </p:nvSpPr>
        <p:spPr bwMode="auto">
          <a:xfrm>
            <a:off x="214313" y="1470025"/>
            <a:ext cx="1109662" cy="0"/>
          </a:xfrm>
          <a:prstGeom prst="line">
            <a:avLst/>
          </a:prstGeom>
          <a:noFill/>
          <a:ln w="9525">
            <a:solidFill>
              <a:schemeClr val="tx1"/>
            </a:solidFill>
            <a:round/>
            <a:headEnd/>
            <a:tailEnd type="triangle" w="med" len="med"/>
          </a:ln>
        </p:spPr>
        <p:txBody>
          <a:bodyPr/>
          <a:lstStyle/>
          <a:p>
            <a:endParaRPr lang="ru-RU"/>
          </a:p>
        </p:txBody>
      </p:sp>
      <p:pic>
        <p:nvPicPr>
          <p:cNvPr id="380951" name="Picture 2" descr="C:\Users\Davey\Documents\Rita\2011_iStock\iStock_000004529201XS magnifying glass v2.png"/>
          <p:cNvPicPr>
            <a:picLocks noChangeAspect="1" noChangeArrowheads="1"/>
          </p:cNvPicPr>
          <p:nvPr/>
        </p:nvPicPr>
        <p:blipFill>
          <a:blip r:embed="rId3"/>
          <a:srcRect/>
          <a:stretch>
            <a:fillRect/>
          </a:stretch>
        </p:blipFill>
        <p:spPr bwMode="auto">
          <a:xfrm>
            <a:off x="1123950" y="5003800"/>
            <a:ext cx="2025650" cy="1054100"/>
          </a:xfrm>
          <a:prstGeom prst="rect">
            <a:avLst/>
          </a:prstGeom>
          <a:noFill/>
          <a:ln w="9525">
            <a:noFill/>
            <a:miter lim="800000"/>
            <a:headEnd/>
            <a:tailEnd/>
          </a:ln>
        </p:spPr>
      </p:pic>
      <p:cxnSp>
        <p:nvCxnSpPr>
          <p:cNvPr id="29" name="Straight Arrow Connector 28"/>
          <p:cNvCxnSpPr/>
          <p:nvPr/>
        </p:nvCxnSpPr>
        <p:spPr>
          <a:xfrm rot="10800000" flipV="1">
            <a:off x="1843088" y="4887913"/>
            <a:ext cx="919162" cy="511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2178050" y="4448175"/>
            <a:ext cx="1628775" cy="54768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0954" name="TextBox 160"/>
          <p:cNvSpPr txBox="1">
            <a:spLocks noChangeArrowheads="1"/>
          </p:cNvSpPr>
          <p:nvPr/>
        </p:nvSpPr>
        <p:spPr bwMode="auto">
          <a:xfrm>
            <a:off x="2235200" y="4462463"/>
            <a:ext cx="1519238" cy="534987"/>
          </a:xfrm>
          <a:prstGeom prst="rect">
            <a:avLst/>
          </a:prstGeom>
          <a:noFill/>
          <a:ln w="9525">
            <a:noFill/>
            <a:miter lim="800000"/>
            <a:headEnd/>
            <a:tailEnd/>
          </a:ln>
        </p:spPr>
        <p:txBody>
          <a:bodyPr>
            <a:spAutoFit/>
          </a:bodyPr>
          <a:lstStyle/>
          <a:p>
            <a:pPr algn="ctr">
              <a:lnSpc>
                <a:spcPct val="80000"/>
              </a:lnSpc>
            </a:pPr>
            <a:r>
              <a:rPr lang="en-US" b="1">
                <a:solidFill>
                  <a:srgbClr val="000000"/>
                </a:solidFill>
              </a:rPr>
              <a:t>1400kBps</a:t>
            </a:r>
            <a:br>
              <a:rPr lang="en-US" b="1">
                <a:solidFill>
                  <a:srgbClr val="000000"/>
                </a:solidFill>
              </a:rPr>
            </a:br>
            <a:r>
              <a:rPr lang="en-US" b="1">
                <a:solidFill>
                  <a:srgbClr val="000000"/>
                </a:solidFill>
              </a:rPr>
              <a:t>FRAM Write</a:t>
            </a:r>
          </a:p>
        </p:txBody>
      </p:sp>
      <p:sp>
        <p:nvSpPr>
          <p:cNvPr id="30" name="TextBox 38"/>
          <p:cNvSpPr txBox="1">
            <a:spLocks noChangeArrowheads="1"/>
          </p:cNvSpPr>
          <p:nvPr/>
        </p:nvSpPr>
        <p:spPr bwMode="auto">
          <a:xfrm>
            <a:off x="7337425" y="5832475"/>
            <a:ext cx="698500" cy="338138"/>
          </a:xfrm>
          <a:prstGeom prst="rect">
            <a:avLst/>
          </a:prstGeom>
          <a:solidFill>
            <a:schemeClr val="bg1">
              <a:lumMod val="50000"/>
            </a:schemeClr>
          </a:solidFill>
          <a:ln w="9525">
            <a:noFill/>
            <a:miter lim="800000"/>
            <a:headEnd/>
            <a:tailEnd/>
          </a:ln>
        </p:spPr>
        <p:txBody>
          <a:bodyPr wrap="none">
            <a:spAutoFit/>
          </a:bodyPr>
          <a:lstStyle/>
          <a:p>
            <a:pPr>
              <a:defRPr/>
            </a:pPr>
            <a:r>
              <a:rPr lang="de-DE" sz="1600" b="1" dirty="0">
                <a:solidFill>
                  <a:srgbClr val="FFFFFF"/>
                </a:solidFill>
                <a:latin typeface="Arial"/>
              </a:rPr>
              <a:t>1 sec</a:t>
            </a:r>
            <a:endParaRPr lang="en-US" sz="1600" b="1" dirty="0">
              <a:solidFill>
                <a:srgbClr val="FFFFFF"/>
              </a:solidFill>
              <a:latin typeface="Arial"/>
            </a:endParaRPr>
          </a:p>
        </p:txBody>
      </p:sp>
      <p:sp>
        <p:nvSpPr>
          <p:cNvPr id="380956" name="TextBox 38"/>
          <p:cNvSpPr txBox="1">
            <a:spLocks noChangeArrowheads="1"/>
          </p:cNvSpPr>
          <p:nvPr/>
        </p:nvSpPr>
        <p:spPr bwMode="auto">
          <a:xfrm>
            <a:off x="1495425" y="5843588"/>
            <a:ext cx="766763" cy="339725"/>
          </a:xfrm>
          <a:prstGeom prst="rect">
            <a:avLst/>
          </a:prstGeom>
          <a:noFill/>
          <a:ln w="9525">
            <a:noFill/>
            <a:miter lim="800000"/>
            <a:headEnd/>
            <a:tailEnd/>
          </a:ln>
        </p:spPr>
        <p:txBody>
          <a:bodyPr wrap="none">
            <a:spAutoFit/>
          </a:bodyPr>
          <a:lstStyle/>
          <a:p>
            <a:r>
              <a:rPr lang="de-DE" sz="1600" b="1">
                <a:solidFill>
                  <a:srgbClr val="FFFFFF"/>
                </a:solidFill>
              </a:rPr>
              <a:t>10 ms</a:t>
            </a:r>
            <a:endParaRPr lang="en-US" sz="1600" b="1">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5080000" y="800100"/>
            <a:ext cx="3701143" cy="5438467"/>
          </a:xfrm>
          <a:prstGeom prst="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lnSpc>
                <a:spcPct val="85000"/>
              </a:lnSpc>
              <a:defRPr/>
            </a:pPr>
            <a:endParaRPr lang="en-US" sz="1400" b="1">
              <a:ea typeface="MS PGothic" pitchFamily="34" charset="-128"/>
            </a:endParaRPr>
          </a:p>
        </p:txBody>
      </p:sp>
      <p:cxnSp>
        <p:nvCxnSpPr>
          <p:cNvPr id="58" name="Straight Connector 57"/>
          <p:cNvCxnSpPr/>
          <p:nvPr/>
        </p:nvCxnSpPr>
        <p:spPr>
          <a:xfrm>
            <a:off x="2844800" y="4056063"/>
            <a:ext cx="6096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454400" y="3903663"/>
            <a:ext cx="855663" cy="349250"/>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t>EEPROM</a:t>
            </a:r>
          </a:p>
        </p:txBody>
      </p:sp>
      <p:sp>
        <p:nvSpPr>
          <p:cNvPr id="94" name="Rectangle 93"/>
          <p:cNvSpPr>
            <a:spLocks noChangeArrowheads="1"/>
          </p:cNvSpPr>
          <p:nvPr/>
        </p:nvSpPr>
        <p:spPr bwMode="auto">
          <a:xfrm>
            <a:off x="2873375" y="3773488"/>
            <a:ext cx="1597025" cy="595312"/>
          </a:xfrm>
          <a:prstGeom prst="rect">
            <a:avLst/>
          </a:prstGeom>
          <a:solidFill>
            <a:schemeClr val="bg1"/>
          </a:solidFill>
          <a:ln w="9525" algn="ctr">
            <a:noFill/>
            <a:round/>
            <a:headEnd/>
            <a:tailEnd/>
          </a:ln>
        </p:spPr>
        <p:txBody>
          <a:bodyPr>
            <a:spAutoFit/>
          </a:bodyPr>
          <a:lstStyle/>
          <a:p>
            <a:pPr algn="ctr">
              <a:lnSpc>
                <a:spcPct val="85000"/>
              </a:lnSpc>
            </a:pPr>
            <a:endParaRPr lang="ru-RU" sz="1400" b="1"/>
          </a:p>
        </p:txBody>
      </p:sp>
      <p:cxnSp>
        <p:nvCxnSpPr>
          <p:cNvPr id="90" name="Straight Connector 89"/>
          <p:cNvCxnSpPr/>
          <p:nvPr/>
        </p:nvCxnSpPr>
        <p:spPr bwMode="auto">
          <a:xfrm>
            <a:off x="2697163" y="3448050"/>
            <a:ext cx="428625" cy="0"/>
          </a:xfrm>
          <a:prstGeom prst="line">
            <a:avLst/>
          </a:prstGeom>
          <a:noFill/>
          <a:ln w="19050" cap="flat" cmpd="sng" algn="ctr">
            <a:solidFill>
              <a:schemeClr val="bg1">
                <a:lumMod val="65000"/>
              </a:schemeClr>
            </a:solidFill>
            <a:prstDash val="solid"/>
            <a:round/>
            <a:headEnd type="none" w="med" len="med"/>
            <a:tailEnd type="none" w="med" len="med"/>
          </a:ln>
          <a:effectLst/>
        </p:spPr>
      </p:cxnSp>
      <p:cxnSp>
        <p:nvCxnSpPr>
          <p:cNvPr id="15" name="Elbow Connector 14"/>
          <p:cNvCxnSpPr/>
          <p:nvPr/>
        </p:nvCxnSpPr>
        <p:spPr>
          <a:xfrm flipV="1">
            <a:off x="4311650" y="2862263"/>
            <a:ext cx="381000" cy="571500"/>
          </a:xfrm>
          <a:prstGeom prst="bentConnector2">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7" idx="2"/>
            <a:endCxn id="44" idx="0"/>
          </p:cNvCxnSpPr>
          <p:nvPr/>
        </p:nvCxnSpPr>
        <p:spPr>
          <a:xfrm rot="16200000" flipH="1">
            <a:off x="1975644" y="4502944"/>
            <a:ext cx="290512" cy="0"/>
          </a:xfrm>
          <a:prstGeom prst="bentConnector3">
            <a:avLst>
              <a:gd name="adj1" fmla="val 5000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bwMode="auto">
          <a:xfrm>
            <a:off x="1016000" y="3752850"/>
            <a:ext cx="428625" cy="0"/>
          </a:xfrm>
          <a:prstGeom prst="line">
            <a:avLst/>
          </a:prstGeom>
          <a:noFill/>
          <a:ln w="19050" cap="flat" cmpd="sng" algn="ctr">
            <a:solidFill>
              <a:schemeClr val="bg1">
                <a:lumMod val="65000"/>
              </a:schemeClr>
            </a:solidFill>
            <a:prstDash val="solid"/>
            <a:round/>
            <a:headEnd type="none" w="med" len="med"/>
            <a:tailEnd type="none" w="med" len="med"/>
          </a:ln>
          <a:effectLst/>
        </p:spPr>
      </p:cxnSp>
      <p:cxnSp>
        <p:nvCxnSpPr>
          <p:cNvPr id="85" name="Straight Connector 84"/>
          <p:cNvCxnSpPr>
            <a:stCxn id="8" idx="2"/>
            <a:endCxn id="57" idx="0"/>
          </p:cNvCxnSpPr>
          <p:nvPr/>
        </p:nvCxnSpPr>
        <p:spPr bwMode="auto">
          <a:xfrm rot="5400000">
            <a:off x="2013744" y="3013869"/>
            <a:ext cx="217487" cy="3175"/>
          </a:xfrm>
          <a:prstGeom prst="line">
            <a:avLst/>
          </a:prstGeom>
          <a:noFill/>
          <a:ln w="19050" cap="flat" cmpd="sng" algn="ctr">
            <a:solidFill>
              <a:schemeClr val="bg1">
                <a:lumMod val="65000"/>
              </a:schemeClr>
            </a:solidFill>
            <a:prstDash val="solid"/>
            <a:round/>
            <a:headEnd type="none" w="med" len="med"/>
            <a:tailEnd type="none" w="med" len="med"/>
          </a:ln>
          <a:effectLst/>
        </p:spPr>
      </p:cxnSp>
      <p:sp>
        <p:nvSpPr>
          <p:cNvPr id="57" name="Rectangle 56"/>
          <p:cNvSpPr/>
          <p:nvPr/>
        </p:nvSpPr>
        <p:spPr>
          <a:xfrm>
            <a:off x="1397000" y="3124200"/>
            <a:ext cx="1447800" cy="1219200"/>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Flash based Microcontrollers</a:t>
            </a:r>
          </a:p>
        </p:txBody>
      </p:sp>
      <p:sp>
        <p:nvSpPr>
          <p:cNvPr id="48" name="Rectangle 47"/>
          <p:cNvSpPr/>
          <p:nvPr/>
        </p:nvSpPr>
        <p:spPr>
          <a:xfrm>
            <a:off x="330200" y="1106488"/>
            <a:ext cx="3581400" cy="1103312"/>
          </a:xfrm>
          <a:prstGeom prst="rect">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2990" name="TextBox 48"/>
          <p:cNvSpPr txBox="1">
            <a:spLocks noChangeArrowheads="1"/>
          </p:cNvSpPr>
          <p:nvPr/>
        </p:nvSpPr>
        <p:spPr bwMode="auto">
          <a:xfrm>
            <a:off x="1123950" y="1196975"/>
            <a:ext cx="2020888" cy="369888"/>
          </a:xfrm>
          <a:prstGeom prst="rect">
            <a:avLst/>
          </a:prstGeom>
          <a:noFill/>
          <a:ln w="9525">
            <a:noFill/>
            <a:miter lim="800000"/>
            <a:headEnd/>
            <a:tailEnd/>
          </a:ln>
        </p:spPr>
        <p:txBody>
          <a:bodyPr>
            <a:spAutoFit/>
          </a:bodyPr>
          <a:lstStyle/>
          <a:p>
            <a:pPr algn="ctr"/>
            <a:r>
              <a:rPr lang="en-US"/>
              <a:t>Power source</a:t>
            </a:r>
          </a:p>
        </p:txBody>
      </p:sp>
      <p:sp>
        <p:nvSpPr>
          <p:cNvPr id="44" name="Rectangle 43"/>
          <p:cNvSpPr/>
          <p:nvPr/>
        </p:nvSpPr>
        <p:spPr>
          <a:xfrm>
            <a:off x="330200" y="4648200"/>
            <a:ext cx="3581400" cy="1000125"/>
          </a:xfrm>
          <a:prstGeom prst="rect">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2992" name="Rectangle 3"/>
          <p:cNvSpPr>
            <a:spLocks noGrp="1" noChangeArrowheads="1"/>
          </p:cNvSpPr>
          <p:nvPr>
            <p:ph type="body" idx="4294967295"/>
          </p:nvPr>
        </p:nvSpPr>
        <p:spPr bwMode="auto">
          <a:xfrm>
            <a:off x="228600" y="152400"/>
            <a:ext cx="8467725" cy="609600"/>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n-US" sz="3600" b="1" smtClean="0">
                <a:solidFill>
                  <a:schemeClr val="tx2"/>
                </a:solidFill>
              </a:rPr>
              <a:t>Seismic Monitoring Systems</a:t>
            </a:r>
          </a:p>
        </p:txBody>
      </p:sp>
      <p:sp>
        <p:nvSpPr>
          <p:cNvPr id="8" name="Rectangle 7"/>
          <p:cNvSpPr/>
          <p:nvPr/>
        </p:nvSpPr>
        <p:spPr>
          <a:xfrm>
            <a:off x="1427163" y="2525713"/>
            <a:ext cx="1393825" cy="3810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r>
              <a:rPr lang="en-US" sz="1200" dirty="0"/>
              <a:t>Power Management</a:t>
            </a:r>
          </a:p>
        </p:txBody>
      </p:sp>
      <p:sp>
        <p:nvSpPr>
          <p:cNvPr id="12" name="Rectangle 11"/>
          <p:cNvSpPr/>
          <p:nvPr/>
        </p:nvSpPr>
        <p:spPr>
          <a:xfrm>
            <a:off x="330200" y="3581400"/>
            <a:ext cx="685800" cy="3048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Clock</a:t>
            </a:r>
          </a:p>
        </p:txBody>
      </p:sp>
      <p:sp>
        <p:nvSpPr>
          <p:cNvPr id="13" name="Rectangle 12"/>
          <p:cNvSpPr/>
          <p:nvPr/>
        </p:nvSpPr>
        <p:spPr>
          <a:xfrm>
            <a:off x="3113088" y="3243263"/>
            <a:ext cx="1331912" cy="3810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r>
              <a:rPr lang="en-US" sz="1200" dirty="0"/>
              <a:t>Radio </a:t>
            </a:r>
            <a:br>
              <a:rPr lang="en-US" sz="1200" dirty="0"/>
            </a:br>
            <a:r>
              <a:rPr lang="en-US" sz="1200" dirty="0"/>
              <a:t>Transceiver</a:t>
            </a:r>
          </a:p>
        </p:txBody>
      </p:sp>
      <p:cxnSp>
        <p:nvCxnSpPr>
          <p:cNvPr id="19" name="Straight Connector 18"/>
          <p:cNvCxnSpPr/>
          <p:nvPr/>
        </p:nvCxnSpPr>
        <p:spPr>
          <a:xfrm rot="16200000" flipH="1">
            <a:off x="4464050" y="2633663"/>
            <a:ext cx="228600" cy="228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692650" y="2633663"/>
            <a:ext cx="228600" cy="228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4578350" y="2747963"/>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515261" y="4800599"/>
            <a:ext cx="3233967" cy="468087"/>
            <a:chOff x="762000" y="4800600"/>
            <a:chExt cx="2921004" cy="304800"/>
          </a:xfrm>
          <a:effectLst>
            <a:outerShdw blurRad="50800" dist="38100" dir="2700000" algn="tl" rotWithShape="0">
              <a:prstClr val="black">
                <a:alpha val="40000"/>
              </a:prstClr>
            </a:outerShdw>
          </a:effectLst>
        </p:grpSpPr>
        <p:sp>
          <p:nvSpPr>
            <p:cNvPr id="27" name="Rectangle 26"/>
            <p:cNvSpPr/>
            <p:nvPr/>
          </p:nvSpPr>
          <p:spPr>
            <a:xfrm>
              <a:off x="762000" y="48006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t>Accelero</a:t>
              </a:r>
              <a:r>
                <a:rPr lang="en-US" sz="1200" dirty="0"/>
                <a:t>-meter</a:t>
              </a:r>
            </a:p>
          </p:txBody>
        </p:sp>
        <p:sp>
          <p:nvSpPr>
            <p:cNvPr id="28" name="Rectangle 27"/>
            <p:cNvSpPr/>
            <p:nvPr/>
          </p:nvSpPr>
          <p:spPr>
            <a:xfrm>
              <a:off x="1759860" y="48006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Humidity / Temp</a:t>
              </a:r>
            </a:p>
          </p:txBody>
        </p:sp>
        <p:sp>
          <p:nvSpPr>
            <p:cNvPr id="29" name="Rectangle 28"/>
            <p:cNvSpPr/>
            <p:nvPr/>
          </p:nvSpPr>
          <p:spPr>
            <a:xfrm>
              <a:off x="2768604" y="48006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Other sensors</a:t>
              </a:r>
            </a:p>
          </p:txBody>
        </p:sp>
      </p:grpSp>
      <p:cxnSp>
        <p:nvCxnSpPr>
          <p:cNvPr id="37" name="Elbow Connector 36"/>
          <p:cNvCxnSpPr>
            <a:stCxn id="10" idx="2"/>
            <a:endCxn id="8" idx="0"/>
          </p:cNvCxnSpPr>
          <p:nvPr/>
        </p:nvCxnSpPr>
        <p:spPr>
          <a:xfrm rot="16200000" flipH="1">
            <a:off x="1897857" y="2299494"/>
            <a:ext cx="450850" cy="1587"/>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1" idx="2"/>
            <a:endCxn id="8" idx="0"/>
          </p:cNvCxnSpPr>
          <p:nvPr/>
        </p:nvCxnSpPr>
        <p:spPr>
          <a:xfrm rot="5400000">
            <a:off x="2468563" y="1730375"/>
            <a:ext cx="450850" cy="113982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383002" name="TextBox 44"/>
          <p:cNvSpPr txBox="1">
            <a:spLocks noChangeArrowheads="1"/>
          </p:cNvSpPr>
          <p:nvPr/>
        </p:nvSpPr>
        <p:spPr bwMode="auto">
          <a:xfrm>
            <a:off x="1625600" y="5267325"/>
            <a:ext cx="1030288" cy="369888"/>
          </a:xfrm>
          <a:prstGeom prst="rect">
            <a:avLst/>
          </a:prstGeom>
          <a:noFill/>
          <a:ln w="9525">
            <a:noFill/>
            <a:miter lim="800000"/>
            <a:headEnd/>
            <a:tailEnd/>
          </a:ln>
        </p:spPr>
        <p:txBody>
          <a:bodyPr wrap="none">
            <a:spAutoFit/>
          </a:bodyPr>
          <a:lstStyle/>
          <a:p>
            <a:r>
              <a:rPr lang="en-US"/>
              <a:t>Sensors</a:t>
            </a:r>
          </a:p>
        </p:txBody>
      </p:sp>
      <p:sp>
        <p:nvSpPr>
          <p:cNvPr id="383003" name="TextBox 51"/>
          <p:cNvSpPr txBox="1">
            <a:spLocks noChangeArrowheads="1"/>
          </p:cNvSpPr>
          <p:nvPr/>
        </p:nvSpPr>
        <p:spPr bwMode="auto">
          <a:xfrm>
            <a:off x="5110163" y="1366838"/>
            <a:ext cx="3846512" cy="1900237"/>
          </a:xfrm>
          <a:prstGeom prst="rect">
            <a:avLst/>
          </a:prstGeom>
          <a:noFill/>
          <a:ln w="9525">
            <a:noFill/>
            <a:miter lim="800000"/>
            <a:headEnd/>
            <a:tailEnd/>
          </a:ln>
        </p:spPr>
        <p:txBody>
          <a:bodyPr>
            <a:spAutoFit/>
          </a:bodyPr>
          <a:lstStyle/>
          <a:p>
            <a:pPr marL="169863" indent="-169863">
              <a:lnSpc>
                <a:spcPct val="90000"/>
              </a:lnSpc>
              <a:spcAft>
                <a:spcPts val="1000"/>
              </a:spcAft>
              <a:buFont typeface="Arial" charset="0"/>
              <a:buChar char="•"/>
            </a:pPr>
            <a:r>
              <a:rPr lang="en-US" sz="1400"/>
              <a:t>Accurate, fast, robust data recording on board from multiple sensors</a:t>
            </a:r>
          </a:p>
          <a:p>
            <a:pPr marL="169863" indent="-169863">
              <a:lnSpc>
                <a:spcPct val="90000"/>
              </a:lnSpc>
              <a:buFont typeface="Arial" charset="0"/>
              <a:buChar char="•"/>
            </a:pPr>
            <a:r>
              <a:rPr lang="en-US" sz="1400"/>
              <a:t>Ultra low power operation</a:t>
            </a:r>
          </a:p>
          <a:p>
            <a:pPr lvl="1" indent="-169863">
              <a:lnSpc>
                <a:spcPct val="90000"/>
              </a:lnSpc>
              <a:buFont typeface="Arial" charset="0"/>
              <a:buChar char="•"/>
            </a:pPr>
            <a:r>
              <a:rPr lang="en-US" sz="1400"/>
              <a:t>Maximize battery life</a:t>
            </a:r>
          </a:p>
          <a:p>
            <a:pPr lvl="1" indent="-169863">
              <a:lnSpc>
                <a:spcPct val="90000"/>
              </a:lnSpc>
              <a:spcAft>
                <a:spcPts val="1000"/>
              </a:spcAft>
              <a:buFont typeface="Arial" charset="0"/>
              <a:buChar char="•"/>
            </a:pPr>
            <a:r>
              <a:rPr lang="en-US" sz="1400"/>
              <a:t>Enable advanced processing on board </a:t>
            </a:r>
          </a:p>
          <a:p>
            <a:pPr marL="169863" indent="-169863">
              <a:lnSpc>
                <a:spcPct val="90000"/>
              </a:lnSpc>
              <a:buFont typeface="Arial" charset="0"/>
              <a:buChar char="•"/>
            </a:pPr>
            <a:r>
              <a:rPr lang="en-US" sz="1400"/>
              <a:t>Maximize data storage capability </a:t>
            </a:r>
          </a:p>
          <a:p>
            <a:pPr lvl="1" indent="-169863">
              <a:lnSpc>
                <a:spcPct val="90000"/>
              </a:lnSpc>
              <a:buFont typeface="Arial" charset="0"/>
              <a:buChar char="•"/>
            </a:pPr>
            <a:r>
              <a:rPr lang="en-US" sz="1400"/>
              <a:t>Increased sensor life</a:t>
            </a:r>
          </a:p>
          <a:p>
            <a:pPr lvl="1" indent="-169863">
              <a:lnSpc>
                <a:spcPct val="90000"/>
              </a:lnSpc>
              <a:spcAft>
                <a:spcPts val="500"/>
              </a:spcAft>
              <a:buFont typeface="Arial" charset="0"/>
              <a:buChar char="•"/>
            </a:pPr>
            <a:r>
              <a:rPr lang="en-US" sz="1400"/>
              <a:t>Reduce maintenance</a:t>
            </a:r>
          </a:p>
        </p:txBody>
      </p:sp>
      <p:sp>
        <p:nvSpPr>
          <p:cNvPr id="383004" name="TextBox 60"/>
          <p:cNvSpPr txBox="1">
            <a:spLocks noChangeArrowheads="1"/>
          </p:cNvSpPr>
          <p:nvPr/>
        </p:nvSpPr>
        <p:spPr bwMode="auto">
          <a:xfrm>
            <a:off x="5083175" y="3822700"/>
            <a:ext cx="3733800" cy="2287588"/>
          </a:xfrm>
          <a:prstGeom prst="rect">
            <a:avLst/>
          </a:prstGeom>
          <a:noFill/>
          <a:ln w="9525">
            <a:noFill/>
            <a:miter lim="800000"/>
            <a:headEnd/>
            <a:tailEnd/>
          </a:ln>
        </p:spPr>
        <p:txBody>
          <a:bodyPr>
            <a:spAutoFit/>
          </a:bodyPr>
          <a:lstStyle/>
          <a:p>
            <a:pPr marL="169863" indent="-169863">
              <a:lnSpc>
                <a:spcPct val="90000"/>
              </a:lnSpc>
              <a:spcAft>
                <a:spcPts val="500"/>
              </a:spcAft>
              <a:buFont typeface="Arial" charset="0"/>
              <a:buChar char="•"/>
            </a:pPr>
            <a:r>
              <a:rPr lang="en-US" sz="1400"/>
              <a:t>Instant, robust writes – even on power loss</a:t>
            </a:r>
          </a:p>
          <a:p>
            <a:pPr marL="169863" indent="-169863">
              <a:lnSpc>
                <a:spcPct val="90000"/>
              </a:lnSpc>
              <a:spcBef>
                <a:spcPts val="500"/>
              </a:spcBef>
              <a:buFont typeface="Arial" charset="0"/>
              <a:buChar char="•"/>
            </a:pPr>
            <a:r>
              <a:rPr lang="en-US" sz="1400"/>
              <a:t>Ultra low power writes – </a:t>
            </a:r>
            <a:br>
              <a:rPr lang="en-US" sz="1400"/>
            </a:br>
            <a:r>
              <a:rPr lang="en-US" sz="1400"/>
              <a:t>100x&lt; Flash/EEPROM</a:t>
            </a:r>
          </a:p>
          <a:p>
            <a:pPr lvl="1" indent="-169863">
              <a:lnSpc>
                <a:spcPct val="90000"/>
              </a:lnSpc>
              <a:buFont typeface="Arial" charset="0"/>
              <a:buChar char="•"/>
            </a:pPr>
            <a:r>
              <a:rPr lang="en-US" sz="1400"/>
              <a:t>Save power to enable advanced processing on board within same power budget</a:t>
            </a:r>
          </a:p>
          <a:p>
            <a:pPr lvl="1" indent="-169863">
              <a:lnSpc>
                <a:spcPct val="90000"/>
              </a:lnSpc>
              <a:spcAft>
                <a:spcPts val="500"/>
              </a:spcAft>
              <a:buFont typeface="Arial" charset="0"/>
              <a:buChar char="•"/>
            </a:pPr>
            <a:r>
              <a:rPr lang="en-US" sz="1400"/>
              <a:t>Increase battery life </a:t>
            </a:r>
          </a:p>
          <a:p>
            <a:pPr marL="169863" indent="-169863">
              <a:lnSpc>
                <a:spcPct val="90000"/>
              </a:lnSpc>
              <a:spcBef>
                <a:spcPts val="500"/>
              </a:spcBef>
              <a:buFont typeface="Arial" charset="0"/>
              <a:buChar char="•"/>
            </a:pPr>
            <a:r>
              <a:rPr lang="en-US" sz="1400"/>
              <a:t>Virtually unlimited writes</a:t>
            </a:r>
          </a:p>
          <a:p>
            <a:pPr lvl="1" indent="-169863">
              <a:lnSpc>
                <a:spcPct val="90000"/>
              </a:lnSpc>
              <a:buFont typeface="Arial" charset="0"/>
              <a:buChar char="•"/>
            </a:pPr>
            <a:r>
              <a:rPr lang="en-US" sz="1400"/>
              <a:t>Reduce BOM (external EEPROM)</a:t>
            </a:r>
          </a:p>
          <a:p>
            <a:pPr lvl="1" indent="-169863">
              <a:lnSpc>
                <a:spcPct val="90000"/>
              </a:lnSpc>
              <a:spcAft>
                <a:spcPts val="500"/>
              </a:spcAft>
              <a:buFont typeface="Arial" charset="0"/>
              <a:buChar char="•"/>
            </a:pPr>
            <a:r>
              <a:rPr lang="en-US" sz="1400"/>
              <a:t>Reduce sensor replacement</a:t>
            </a:r>
          </a:p>
        </p:txBody>
      </p:sp>
      <p:sp>
        <p:nvSpPr>
          <p:cNvPr id="10" name="Rectangle 9"/>
          <p:cNvSpPr/>
          <p:nvPr/>
        </p:nvSpPr>
        <p:spPr>
          <a:xfrm>
            <a:off x="1676400" y="1668463"/>
            <a:ext cx="892175" cy="4064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t>Supercap</a:t>
            </a:r>
            <a:endParaRPr lang="en-US" sz="1200" dirty="0"/>
          </a:p>
        </p:txBody>
      </p:sp>
      <p:sp>
        <p:nvSpPr>
          <p:cNvPr id="11" name="Rectangle 10"/>
          <p:cNvSpPr/>
          <p:nvPr/>
        </p:nvSpPr>
        <p:spPr>
          <a:xfrm>
            <a:off x="2870200" y="1668463"/>
            <a:ext cx="787400" cy="4064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r>
              <a:rPr lang="en-US" sz="1200" dirty="0"/>
              <a:t>Solar cell</a:t>
            </a:r>
          </a:p>
        </p:txBody>
      </p:sp>
      <p:sp>
        <p:nvSpPr>
          <p:cNvPr id="67" name="Rectangle 66"/>
          <p:cNvSpPr/>
          <p:nvPr/>
        </p:nvSpPr>
        <p:spPr>
          <a:xfrm>
            <a:off x="508000" y="1668463"/>
            <a:ext cx="962025" cy="4064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Battery</a:t>
            </a:r>
          </a:p>
        </p:txBody>
      </p:sp>
      <p:cxnSp>
        <p:nvCxnSpPr>
          <p:cNvPr id="74" name="Elbow Connector 73"/>
          <p:cNvCxnSpPr>
            <a:stCxn id="67" idx="2"/>
            <a:endCxn id="8" idx="0"/>
          </p:cNvCxnSpPr>
          <p:nvPr/>
        </p:nvCxnSpPr>
        <p:spPr>
          <a:xfrm rot="16200000" flipH="1">
            <a:off x="1331119" y="1732757"/>
            <a:ext cx="450850" cy="1135062"/>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397000" y="3138488"/>
            <a:ext cx="1447800" cy="1219200"/>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MSP430FR57xx</a:t>
            </a:r>
          </a:p>
          <a:p>
            <a:pPr algn="ctr">
              <a:defRPr/>
            </a:pPr>
            <a:r>
              <a:rPr lang="en-US" sz="1200" b="1" dirty="0"/>
              <a:t>w/ Integrated FRAM</a:t>
            </a:r>
          </a:p>
        </p:txBody>
      </p:sp>
      <p:sp>
        <p:nvSpPr>
          <p:cNvPr id="40" name="Rounded Rectangle 39"/>
          <p:cNvSpPr/>
          <p:nvPr/>
        </p:nvSpPr>
        <p:spPr bwMode="auto">
          <a:xfrm>
            <a:off x="5312004" y="908954"/>
            <a:ext cx="3265486" cy="399145"/>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85000"/>
              </a:lnSpc>
              <a:defRPr/>
            </a:pPr>
            <a:endParaRPr lang="en-US" sz="1400" b="1">
              <a:ea typeface="MS PGothic" pitchFamily="34" charset="-128"/>
            </a:endParaRPr>
          </a:p>
        </p:txBody>
      </p:sp>
      <p:sp>
        <p:nvSpPr>
          <p:cNvPr id="41" name="Rounded Rectangle 40"/>
          <p:cNvSpPr/>
          <p:nvPr/>
        </p:nvSpPr>
        <p:spPr bwMode="auto">
          <a:xfrm>
            <a:off x="5312005" y="3374569"/>
            <a:ext cx="3265486" cy="399145"/>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85000"/>
              </a:lnSpc>
              <a:defRPr/>
            </a:pPr>
            <a:endParaRPr lang="en-US" sz="1400" b="1">
              <a:ea typeface="MS PGothic" pitchFamily="34" charset="-128"/>
            </a:endParaRPr>
          </a:p>
        </p:txBody>
      </p:sp>
      <p:sp>
        <p:nvSpPr>
          <p:cNvPr id="383016" name="TextBox 61"/>
          <p:cNvSpPr txBox="1">
            <a:spLocks noChangeArrowheads="1"/>
          </p:cNvSpPr>
          <p:nvPr/>
        </p:nvSpPr>
        <p:spPr bwMode="auto">
          <a:xfrm>
            <a:off x="6491288" y="920750"/>
            <a:ext cx="877887" cy="369888"/>
          </a:xfrm>
          <a:prstGeom prst="rect">
            <a:avLst/>
          </a:prstGeom>
          <a:noFill/>
          <a:ln w="9525">
            <a:noFill/>
            <a:miter lim="800000"/>
            <a:headEnd/>
            <a:tailEnd/>
          </a:ln>
        </p:spPr>
        <p:txBody>
          <a:bodyPr wrap="none">
            <a:spAutoFit/>
          </a:bodyPr>
          <a:lstStyle/>
          <a:p>
            <a:r>
              <a:rPr lang="en-US" b="1">
                <a:solidFill>
                  <a:schemeClr val="bg1"/>
                </a:solidFill>
              </a:rPr>
              <a:t>Needs</a:t>
            </a:r>
          </a:p>
        </p:txBody>
      </p:sp>
      <p:sp>
        <p:nvSpPr>
          <p:cNvPr id="383017" name="TextBox 63"/>
          <p:cNvSpPr txBox="1">
            <a:spLocks noChangeArrowheads="1"/>
          </p:cNvSpPr>
          <p:nvPr/>
        </p:nvSpPr>
        <p:spPr bwMode="auto">
          <a:xfrm>
            <a:off x="5503863" y="3375025"/>
            <a:ext cx="2825750" cy="369888"/>
          </a:xfrm>
          <a:prstGeom prst="rect">
            <a:avLst/>
          </a:prstGeom>
          <a:noFill/>
          <a:ln w="9525">
            <a:noFill/>
            <a:miter lim="800000"/>
            <a:headEnd/>
            <a:tailEnd/>
          </a:ln>
        </p:spPr>
        <p:txBody>
          <a:bodyPr wrap="none">
            <a:spAutoFit/>
          </a:bodyPr>
          <a:lstStyle/>
          <a:p>
            <a:r>
              <a:rPr lang="en-US" b="1">
                <a:solidFill>
                  <a:schemeClr val="bg1"/>
                </a:solidFill>
              </a:rPr>
              <a:t>MSP430FR57xx delivers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 presetClass="exit" presetSubtype="16" fill="hold" nodeType="clickEffect">
                                  <p:stCondLst>
                                    <p:cond delay="0"/>
                                  </p:stCondLst>
                                  <p:childTnLst>
                                    <p:animEffect transition="out" filter="box(in)">
                                      <p:cBhvr>
                                        <p:cTn id="10" dur="500"/>
                                        <p:tgtEl>
                                          <p:spTgt spid="58"/>
                                        </p:tgtEl>
                                      </p:cBhvr>
                                    </p:animEffect>
                                    <p:set>
                                      <p:cBhvr>
                                        <p:cTn id="11" dur="1" fill="hold">
                                          <p:stCondLst>
                                            <p:cond delay="499"/>
                                          </p:stCondLst>
                                        </p:cTn>
                                        <p:tgtEl>
                                          <p:spTgt spid="58"/>
                                        </p:tgtEl>
                                        <p:attrNameLst>
                                          <p:attrName>style.visibility</p:attrName>
                                        </p:attrNameLst>
                                      </p:cBhvr>
                                      <p:to>
                                        <p:strVal val="hidden"/>
                                      </p:to>
                                    </p:set>
                                  </p:childTnLst>
                                </p:cTn>
                              </p:par>
                              <p:par>
                                <p:cTn id="12" presetID="4" presetClass="exit" presetSubtype="16" fill="hold" grpId="0" nodeType="withEffect">
                                  <p:stCondLst>
                                    <p:cond delay="0"/>
                                  </p:stCondLst>
                                  <p:childTnLst>
                                    <p:animEffect transition="out" filter="box(in)">
                                      <p:cBhvr>
                                        <p:cTn id="13" dur="500"/>
                                        <p:tgtEl>
                                          <p:spTgt spid="59"/>
                                        </p:tgtEl>
                                      </p:cBhvr>
                                    </p:animEffect>
                                    <p:set>
                                      <p:cBhvr>
                                        <p:cTn id="14" dur="1" fill="hold">
                                          <p:stCondLst>
                                            <p:cond delay="499"/>
                                          </p:stCondLst>
                                        </p:cTn>
                                        <p:tgtEl>
                                          <p:spTgt spid="59"/>
                                        </p:tgtEl>
                                        <p:attrNameLst>
                                          <p:attrName>style.visibility</p:attrName>
                                        </p:attrNameLst>
                                      </p:cBhvr>
                                      <p:to>
                                        <p:strVal val="hidden"/>
                                      </p:to>
                                    </p:set>
                                  </p:childTnLst>
                                </p:cTn>
                              </p:par>
                              <p:par>
                                <p:cTn id="15" presetID="4"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9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5080000" y="648928"/>
            <a:ext cx="3701143" cy="5589639"/>
          </a:xfrm>
          <a:prstGeom prst="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lnSpc>
                <a:spcPct val="85000"/>
              </a:lnSpc>
              <a:defRPr/>
            </a:pPr>
            <a:endParaRPr lang="en-US" sz="1400" b="1">
              <a:ea typeface="MS PGothic" pitchFamily="34" charset="-128"/>
            </a:endParaRPr>
          </a:p>
        </p:txBody>
      </p:sp>
      <p:cxnSp>
        <p:nvCxnSpPr>
          <p:cNvPr id="385028" name="Straight Connector 62"/>
          <p:cNvCxnSpPr>
            <a:cxnSpLocks noChangeShapeType="1"/>
          </p:cNvCxnSpPr>
          <p:nvPr/>
        </p:nvCxnSpPr>
        <p:spPr bwMode="auto">
          <a:xfrm rot="5400000">
            <a:off x="1611312" y="2641601"/>
            <a:ext cx="1044575" cy="0"/>
          </a:xfrm>
          <a:prstGeom prst="line">
            <a:avLst/>
          </a:prstGeom>
          <a:noFill/>
          <a:ln w="19050" algn="ctr">
            <a:solidFill>
              <a:schemeClr val="accent1"/>
            </a:solidFill>
            <a:round/>
            <a:headEnd/>
            <a:tailEnd/>
          </a:ln>
        </p:spPr>
      </p:cxnSp>
      <p:sp>
        <p:nvSpPr>
          <p:cNvPr id="49" name="Rectangle 48"/>
          <p:cNvSpPr/>
          <p:nvPr/>
        </p:nvSpPr>
        <p:spPr>
          <a:xfrm>
            <a:off x="330200" y="1106488"/>
            <a:ext cx="3581400" cy="1103312"/>
          </a:xfrm>
          <a:prstGeom prst="rect">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5030" name="TextBox 48"/>
          <p:cNvSpPr txBox="1">
            <a:spLocks noChangeArrowheads="1"/>
          </p:cNvSpPr>
          <p:nvPr/>
        </p:nvSpPr>
        <p:spPr bwMode="auto">
          <a:xfrm>
            <a:off x="420688" y="1566863"/>
            <a:ext cx="909637" cy="592137"/>
          </a:xfrm>
          <a:prstGeom prst="rect">
            <a:avLst/>
          </a:prstGeom>
          <a:noFill/>
          <a:ln w="9525">
            <a:noFill/>
            <a:miter lim="800000"/>
            <a:headEnd/>
            <a:tailEnd/>
          </a:ln>
        </p:spPr>
        <p:txBody>
          <a:bodyPr>
            <a:spAutoFit/>
          </a:bodyPr>
          <a:lstStyle/>
          <a:p>
            <a:pPr>
              <a:lnSpc>
                <a:spcPct val="90000"/>
              </a:lnSpc>
            </a:pPr>
            <a:r>
              <a:rPr lang="en-US"/>
              <a:t>Power source</a:t>
            </a:r>
          </a:p>
        </p:txBody>
      </p:sp>
      <p:sp>
        <p:nvSpPr>
          <p:cNvPr id="385031" name="Rectangle 3"/>
          <p:cNvSpPr>
            <a:spLocks noGrp="1" noChangeArrowheads="1"/>
          </p:cNvSpPr>
          <p:nvPr>
            <p:ph type="body" idx="4294967295"/>
          </p:nvPr>
        </p:nvSpPr>
        <p:spPr bwMode="auto">
          <a:xfrm>
            <a:off x="228600" y="152400"/>
            <a:ext cx="8467725" cy="609600"/>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n-US" sz="2400" b="1" smtClean="0">
                <a:solidFill>
                  <a:schemeClr val="tx2"/>
                </a:solidFill>
              </a:rPr>
              <a:t>Batteryless Intelligent Energy Harvesting Switch</a:t>
            </a:r>
          </a:p>
        </p:txBody>
      </p:sp>
      <p:sp>
        <p:nvSpPr>
          <p:cNvPr id="52" name="TextBox 51"/>
          <p:cNvSpPr txBox="1"/>
          <p:nvPr/>
        </p:nvSpPr>
        <p:spPr>
          <a:xfrm>
            <a:off x="5280025" y="1241425"/>
            <a:ext cx="3400425" cy="2352675"/>
          </a:xfrm>
          <a:prstGeom prst="rect">
            <a:avLst/>
          </a:prstGeom>
          <a:noFill/>
        </p:spPr>
        <p:txBody>
          <a:bodyPr>
            <a:spAutoFit/>
          </a:bodyPr>
          <a:lstStyle/>
          <a:p>
            <a:pPr marL="169863" indent="-169863">
              <a:lnSpc>
                <a:spcPct val="90000"/>
              </a:lnSpc>
              <a:buFont typeface="Arial" charset="0"/>
              <a:buChar char="•"/>
              <a:defRPr/>
            </a:pPr>
            <a:r>
              <a:rPr lang="en-US" sz="1400" dirty="0"/>
              <a:t>Accurate, fast, robust data recording on status</a:t>
            </a:r>
          </a:p>
          <a:p>
            <a:pPr marL="627063" lvl="1" indent="-169863">
              <a:lnSpc>
                <a:spcPct val="90000"/>
              </a:lnSpc>
              <a:buFont typeface="Arial" charset="0"/>
              <a:buChar char="•"/>
              <a:defRPr/>
            </a:pPr>
            <a:r>
              <a:rPr lang="en-US" sz="1400" dirty="0"/>
              <a:t>Intelligent status processing and transmission</a:t>
            </a:r>
          </a:p>
          <a:p>
            <a:pPr marL="169863" indent="-169863">
              <a:lnSpc>
                <a:spcPct val="90000"/>
              </a:lnSpc>
              <a:spcBef>
                <a:spcPts val="500"/>
              </a:spcBef>
              <a:buFont typeface="Arial" charset="0"/>
              <a:buChar char="•"/>
              <a:defRPr/>
            </a:pPr>
            <a:r>
              <a:rPr lang="en-US" sz="1400" dirty="0"/>
              <a:t>Ultra low power operation</a:t>
            </a:r>
          </a:p>
          <a:p>
            <a:pPr lvl="1" indent="-169863">
              <a:lnSpc>
                <a:spcPct val="90000"/>
              </a:lnSpc>
              <a:buFont typeface="Arial" charset="0"/>
              <a:buChar char="•"/>
              <a:defRPr/>
            </a:pPr>
            <a:r>
              <a:rPr lang="en-US" sz="1400" dirty="0"/>
              <a:t>Enable advanced processing on board </a:t>
            </a:r>
            <a:r>
              <a:rPr lang="en-US" sz="1400" dirty="0">
                <a:sym typeface="Wingdings" pitchFamily="2" charset="2"/>
              </a:rPr>
              <a:t> minimum power consumption for MCU</a:t>
            </a:r>
            <a:endParaRPr lang="en-US" sz="1400" dirty="0">
              <a:solidFill>
                <a:schemeClr val="tx2"/>
              </a:solidFill>
            </a:endParaRPr>
          </a:p>
          <a:p>
            <a:pPr marL="169863" indent="-169863">
              <a:lnSpc>
                <a:spcPct val="90000"/>
              </a:lnSpc>
              <a:spcBef>
                <a:spcPts val="500"/>
              </a:spcBef>
              <a:buFont typeface="Arial" charset="0"/>
              <a:buChar char="•"/>
              <a:defRPr/>
            </a:pPr>
            <a:r>
              <a:rPr lang="en-US" sz="1400" dirty="0"/>
              <a:t>Maximize data storage capability </a:t>
            </a:r>
          </a:p>
          <a:p>
            <a:pPr lvl="1" indent="-169863">
              <a:lnSpc>
                <a:spcPct val="90000"/>
              </a:lnSpc>
              <a:buFont typeface="Arial" charset="0"/>
              <a:buChar char="•"/>
              <a:defRPr/>
            </a:pPr>
            <a:r>
              <a:rPr lang="en-US" sz="1400" dirty="0"/>
              <a:t>Increased device life</a:t>
            </a:r>
          </a:p>
          <a:p>
            <a:pPr lvl="1" indent="-169863">
              <a:lnSpc>
                <a:spcPct val="90000"/>
              </a:lnSpc>
              <a:buFont typeface="Arial" charset="0"/>
              <a:buChar char="•"/>
              <a:defRPr/>
            </a:pPr>
            <a:r>
              <a:rPr lang="en-US" sz="1400" dirty="0"/>
              <a:t>Reduced maintenance</a:t>
            </a:r>
          </a:p>
        </p:txBody>
      </p:sp>
      <p:sp>
        <p:nvSpPr>
          <p:cNvPr id="385033" name="TextBox 60"/>
          <p:cNvSpPr txBox="1">
            <a:spLocks noChangeArrowheads="1"/>
          </p:cNvSpPr>
          <p:nvPr/>
        </p:nvSpPr>
        <p:spPr bwMode="auto">
          <a:xfrm>
            <a:off x="5103813" y="4233863"/>
            <a:ext cx="3962400" cy="1965325"/>
          </a:xfrm>
          <a:prstGeom prst="rect">
            <a:avLst/>
          </a:prstGeom>
          <a:noFill/>
          <a:ln w="9525">
            <a:noFill/>
            <a:miter lim="800000"/>
            <a:headEnd/>
            <a:tailEnd/>
          </a:ln>
        </p:spPr>
        <p:txBody>
          <a:bodyPr>
            <a:spAutoFit/>
          </a:bodyPr>
          <a:lstStyle/>
          <a:p>
            <a:pPr marL="169863" indent="-169863">
              <a:lnSpc>
                <a:spcPct val="90000"/>
              </a:lnSpc>
              <a:buFont typeface="Arial" charset="0"/>
              <a:buChar char="•"/>
            </a:pPr>
            <a:r>
              <a:rPr lang="en-US" sz="1400"/>
              <a:t>Instant, robust writes – even on power loss</a:t>
            </a:r>
          </a:p>
          <a:p>
            <a:pPr marL="169863" indent="-169863">
              <a:lnSpc>
                <a:spcPct val="90000"/>
              </a:lnSpc>
              <a:spcBef>
                <a:spcPts val="500"/>
              </a:spcBef>
              <a:buFont typeface="Arial" charset="0"/>
              <a:buChar char="•"/>
            </a:pPr>
            <a:r>
              <a:rPr lang="en-US" sz="1400"/>
              <a:t>Ultra low power writes – </a:t>
            </a:r>
            <a:br>
              <a:rPr lang="en-US" sz="1400"/>
            </a:br>
            <a:r>
              <a:rPr lang="en-US" sz="1400"/>
              <a:t>100x&lt; Flash/EEPROM</a:t>
            </a:r>
          </a:p>
          <a:p>
            <a:pPr lvl="1" indent="-169863">
              <a:lnSpc>
                <a:spcPct val="90000"/>
              </a:lnSpc>
              <a:buFont typeface="Arial" charset="0"/>
              <a:buChar char="•"/>
            </a:pPr>
            <a:r>
              <a:rPr lang="en-US" sz="1400"/>
              <a:t>Save power to enable advanced processing &amp; RF transmission on </a:t>
            </a:r>
            <a:br>
              <a:rPr lang="en-US" sz="1400"/>
            </a:br>
            <a:r>
              <a:rPr lang="en-US" sz="1400"/>
              <a:t>board within same power budget</a:t>
            </a:r>
          </a:p>
          <a:p>
            <a:pPr marL="169863" indent="-169863">
              <a:lnSpc>
                <a:spcPct val="90000"/>
              </a:lnSpc>
              <a:spcBef>
                <a:spcPts val="500"/>
              </a:spcBef>
              <a:buFont typeface="Arial" charset="0"/>
              <a:buChar char="•"/>
            </a:pPr>
            <a:r>
              <a:rPr lang="en-US" sz="1400"/>
              <a:t>Virtually unlimited writes</a:t>
            </a:r>
          </a:p>
          <a:p>
            <a:pPr lvl="1" indent="-169863">
              <a:lnSpc>
                <a:spcPct val="90000"/>
              </a:lnSpc>
              <a:buFont typeface="Arial" charset="0"/>
              <a:buChar char="•"/>
            </a:pPr>
            <a:r>
              <a:rPr lang="en-US" sz="1400"/>
              <a:t>Reduce sensor replacement – lower maintenance cost</a:t>
            </a:r>
          </a:p>
        </p:txBody>
      </p:sp>
      <p:sp>
        <p:nvSpPr>
          <p:cNvPr id="10" name="Rectangle 9"/>
          <p:cNvSpPr/>
          <p:nvPr/>
        </p:nvSpPr>
        <p:spPr>
          <a:xfrm>
            <a:off x="1754188" y="1814513"/>
            <a:ext cx="871537" cy="3048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t>Supercap</a:t>
            </a:r>
            <a:endParaRPr lang="en-US" sz="1200" dirty="0"/>
          </a:p>
        </p:txBody>
      </p:sp>
      <p:sp>
        <p:nvSpPr>
          <p:cNvPr id="11" name="Rectangle 10"/>
          <p:cNvSpPr/>
          <p:nvPr/>
        </p:nvSpPr>
        <p:spPr>
          <a:xfrm>
            <a:off x="2335213" y="1204913"/>
            <a:ext cx="1076325" cy="3048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Vibration</a:t>
            </a:r>
          </a:p>
        </p:txBody>
      </p:sp>
      <p:sp>
        <p:nvSpPr>
          <p:cNvPr id="67" name="Rectangle 66"/>
          <p:cNvSpPr/>
          <p:nvPr/>
        </p:nvSpPr>
        <p:spPr>
          <a:xfrm>
            <a:off x="979488" y="1204913"/>
            <a:ext cx="1065212" cy="3048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Pressure</a:t>
            </a:r>
          </a:p>
        </p:txBody>
      </p:sp>
      <p:cxnSp>
        <p:nvCxnSpPr>
          <p:cNvPr id="40" name="Elbow Connector 39"/>
          <p:cNvCxnSpPr>
            <a:stCxn id="67" idx="2"/>
            <a:endCxn id="10" idx="0"/>
          </p:cNvCxnSpPr>
          <p:nvPr/>
        </p:nvCxnSpPr>
        <p:spPr>
          <a:xfrm rot="16200000" flipH="1">
            <a:off x="1699419" y="1323182"/>
            <a:ext cx="304800" cy="677862"/>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11" idx="2"/>
            <a:endCxn id="10" idx="0"/>
          </p:cNvCxnSpPr>
          <p:nvPr/>
        </p:nvCxnSpPr>
        <p:spPr>
          <a:xfrm rot="5400000">
            <a:off x="2379663" y="1320800"/>
            <a:ext cx="304800" cy="682625"/>
          </a:xfrm>
          <a:prstGeom prst="bent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44800" y="4056063"/>
            <a:ext cx="6096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454400" y="3903663"/>
            <a:ext cx="855663" cy="349250"/>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t>EEPROM</a:t>
            </a:r>
          </a:p>
        </p:txBody>
      </p:sp>
      <p:sp>
        <p:nvSpPr>
          <p:cNvPr id="31" name="Rectangle 30"/>
          <p:cNvSpPr>
            <a:spLocks noChangeArrowheads="1"/>
          </p:cNvSpPr>
          <p:nvPr/>
        </p:nvSpPr>
        <p:spPr bwMode="auto">
          <a:xfrm>
            <a:off x="2873375" y="3773488"/>
            <a:ext cx="1597025" cy="595312"/>
          </a:xfrm>
          <a:prstGeom prst="rect">
            <a:avLst/>
          </a:prstGeom>
          <a:solidFill>
            <a:schemeClr val="bg1"/>
          </a:solidFill>
          <a:ln w="9525" algn="ctr">
            <a:noFill/>
            <a:round/>
            <a:headEnd/>
            <a:tailEnd/>
          </a:ln>
        </p:spPr>
        <p:txBody>
          <a:bodyPr>
            <a:spAutoFit/>
          </a:bodyPr>
          <a:lstStyle/>
          <a:p>
            <a:pPr algn="ctr">
              <a:lnSpc>
                <a:spcPct val="85000"/>
              </a:lnSpc>
            </a:pPr>
            <a:endParaRPr lang="ru-RU" sz="1400" b="1"/>
          </a:p>
        </p:txBody>
      </p:sp>
      <p:cxnSp>
        <p:nvCxnSpPr>
          <p:cNvPr id="32" name="Straight Connector 31"/>
          <p:cNvCxnSpPr/>
          <p:nvPr/>
        </p:nvCxnSpPr>
        <p:spPr bwMode="auto">
          <a:xfrm>
            <a:off x="2716213" y="3448050"/>
            <a:ext cx="428625" cy="0"/>
          </a:xfrm>
          <a:prstGeom prst="line">
            <a:avLst/>
          </a:prstGeom>
          <a:noFill/>
          <a:ln w="19050" cap="flat" cmpd="sng" algn="ctr">
            <a:solidFill>
              <a:schemeClr val="bg1">
                <a:lumMod val="65000"/>
              </a:schemeClr>
            </a:solidFill>
            <a:prstDash val="solid"/>
            <a:round/>
            <a:headEnd type="none" w="med" len="med"/>
            <a:tailEnd type="none" w="med" len="med"/>
          </a:ln>
          <a:effectLst/>
        </p:spPr>
      </p:cxnSp>
      <p:cxnSp>
        <p:nvCxnSpPr>
          <p:cNvPr id="33" name="Elbow Connector 14"/>
          <p:cNvCxnSpPr/>
          <p:nvPr/>
        </p:nvCxnSpPr>
        <p:spPr>
          <a:xfrm flipV="1">
            <a:off x="4332288" y="2862263"/>
            <a:ext cx="381000" cy="571500"/>
          </a:xfrm>
          <a:prstGeom prst="bentConnector2">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a:off x="1016000" y="3752850"/>
            <a:ext cx="428625" cy="0"/>
          </a:xfrm>
          <a:prstGeom prst="line">
            <a:avLst/>
          </a:prstGeom>
          <a:noFill/>
          <a:ln w="19050" cap="flat" cmpd="sng" algn="ctr">
            <a:solidFill>
              <a:schemeClr val="bg1">
                <a:lumMod val="65000"/>
              </a:schemeClr>
            </a:solidFill>
            <a:prstDash val="solid"/>
            <a:round/>
            <a:headEnd type="none" w="med" len="med"/>
            <a:tailEnd type="none" w="med" len="med"/>
          </a:ln>
          <a:effectLst/>
        </p:spPr>
      </p:cxnSp>
      <p:sp>
        <p:nvSpPr>
          <p:cNvPr id="36" name="Rectangle 35"/>
          <p:cNvSpPr/>
          <p:nvPr/>
        </p:nvSpPr>
        <p:spPr>
          <a:xfrm>
            <a:off x="1397000" y="3124200"/>
            <a:ext cx="1447800" cy="1219200"/>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Flash based Microcontrollers</a:t>
            </a:r>
          </a:p>
        </p:txBody>
      </p:sp>
      <p:sp>
        <p:nvSpPr>
          <p:cNvPr id="38" name="Rectangle 37"/>
          <p:cNvSpPr/>
          <p:nvPr/>
        </p:nvSpPr>
        <p:spPr>
          <a:xfrm>
            <a:off x="1427163" y="2525713"/>
            <a:ext cx="1393825" cy="3810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r>
              <a:rPr lang="en-US" sz="1200" dirty="0"/>
              <a:t>Power Management</a:t>
            </a:r>
          </a:p>
        </p:txBody>
      </p:sp>
      <p:sp>
        <p:nvSpPr>
          <p:cNvPr id="39" name="Rectangle 38"/>
          <p:cNvSpPr/>
          <p:nvPr/>
        </p:nvSpPr>
        <p:spPr>
          <a:xfrm>
            <a:off x="330200" y="3581400"/>
            <a:ext cx="685800" cy="3048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Clock</a:t>
            </a:r>
          </a:p>
        </p:txBody>
      </p:sp>
      <p:sp>
        <p:nvSpPr>
          <p:cNvPr id="42" name="Rectangle 41"/>
          <p:cNvSpPr/>
          <p:nvPr/>
        </p:nvSpPr>
        <p:spPr>
          <a:xfrm>
            <a:off x="3133725" y="3243263"/>
            <a:ext cx="1330325" cy="3810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r>
              <a:rPr lang="en-US" sz="1200" dirty="0"/>
              <a:t>Radio </a:t>
            </a:r>
            <a:br>
              <a:rPr lang="en-US" sz="1200" dirty="0"/>
            </a:br>
            <a:r>
              <a:rPr lang="en-US" sz="1200" dirty="0"/>
              <a:t>Transceiver</a:t>
            </a:r>
          </a:p>
        </p:txBody>
      </p:sp>
      <p:cxnSp>
        <p:nvCxnSpPr>
          <p:cNvPr id="44" name="Straight Connector 43"/>
          <p:cNvCxnSpPr/>
          <p:nvPr/>
        </p:nvCxnSpPr>
        <p:spPr>
          <a:xfrm rot="16200000" flipH="1">
            <a:off x="4484688" y="2633663"/>
            <a:ext cx="228600" cy="228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713288" y="2633663"/>
            <a:ext cx="228600" cy="228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4598988" y="2747963"/>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397000" y="3138488"/>
            <a:ext cx="1447800" cy="1219200"/>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MSP430FR57xx</a:t>
            </a:r>
          </a:p>
          <a:p>
            <a:pPr algn="ctr">
              <a:defRPr/>
            </a:pPr>
            <a:r>
              <a:rPr lang="en-US" sz="1200" b="1" dirty="0"/>
              <a:t>w/ Integrated FRAM</a:t>
            </a:r>
          </a:p>
        </p:txBody>
      </p:sp>
      <p:sp>
        <p:nvSpPr>
          <p:cNvPr id="41" name="Rounded Rectangle 40"/>
          <p:cNvSpPr/>
          <p:nvPr/>
        </p:nvSpPr>
        <p:spPr bwMode="auto">
          <a:xfrm>
            <a:off x="5312004" y="775604"/>
            <a:ext cx="3265486" cy="399145"/>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85000"/>
              </a:lnSpc>
              <a:defRPr/>
            </a:pPr>
            <a:endParaRPr lang="en-US" sz="1400" b="1">
              <a:ea typeface="MS PGothic" pitchFamily="34" charset="-128"/>
            </a:endParaRPr>
          </a:p>
        </p:txBody>
      </p:sp>
      <p:sp>
        <p:nvSpPr>
          <p:cNvPr id="43" name="Rounded Rectangle 42"/>
          <p:cNvSpPr/>
          <p:nvPr/>
        </p:nvSpPr>
        <p:spPr bwMode="auto">
          <a:xfrm>
            <a:off x="5312005" y="3755569"/>
            <a:ext cx="3265486" cy="399145"/>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85000"/>
              </a:lnSpc>
              <a:defRPr/>
            </a:pPr>
            <a:endParaRPr lang="en-US" sz="1400" b="1">
              <a:ea typeface="MS PGothic" pitchFamily="34" charset="-128"/>
            </a:endParaRPr>
          </a:p>
        </p:txBody>
      </p:sp>
      <p:sp>
        <p:nvSpPr>
          <p:cNvPr id="385059" name="TextBox 61"/>
          <p:cNvSpPr txBox="1">
            <a:spLocks noChangeArrowheads="1"/>
          </p:cNvSpPr>
          <p:nvPr/>
        </p:nvSpPr>
        <p:spPr bwMode="auto">
          <a:xfrm>
            <a:off x="6491288" y="787400"/>
            <a:ext cx="877887" cy="369888"/>
          </a:xfrm>
          <a:prstGeom prst="rect">
            <a:avLst/>
          </a:prstGeom>
          <a:noFill/>
          <a:ln w="9525">
            <a:noFill/>
            <a:miter lim="800000"/>
            <a:headEnd/>
            <a:tailEnd/>
          </a:ln>
        </p:spPr>
        <p:txBody>
          <a:bodyPr wrap="none">
            <a:spAutoFit/>
          </a:bodyPr>
          <a:lstStyle/>
          <a:p>
            <a:r>
              <a:rPr lang="en-US" b="1">
                <a:solidFill>
                  <a:schemeClr val="bg1"/>
                </a:solidFill>
              </a:rPr>
              <a:t>Needs</a:t>
            </a:r>
          </a:p>
        </p:txBody>
      </p:sp>
      <p:sp>
        <p:nvSpPr>
          <p:cNvPr id="385060" name="TextBox 63"/>
          <p:cNvSpPr txBox="1">
            <a:spLocks noChangeArrowheads="1"/>
          </p:cNvSpPr>
          <p:nvPr/>
        </p:nvSpPr>
        <p:spPr bwMode="auto">
          <a:xfrm>
            <a:off x="5503863" y="3756025"/>
            <a:ext cx="2825750" cy="369888"/>
          </a:xfrm>
          <a:prstGeom prst="rect">
            <a:avLst/>
          </a:prstGeom>
          <a:noFill/>
          <a:ln w="9525">
            <a:noFill/>
            <a:miter lim="800000"/>
            <a:headEnd/>
            <a:tailEnd/>
          </a:ln>
        </p:spPr>
        <p:txBody>
          <a:bodyPr wrap="none">
            <a:spAutoFit/>
          </a:bodyPr>
          <a:lstStyle/>
          <a:p>
            <a:r>
              <a:rPr lang="en-US" b="1">
                <a:solidFill>
                  <a:schemeClr val="bg1"/>
                </a:solidFill>
              </a:rPr>
              <a:t>MSP430FR57xx delivers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 presetClass="exit" presetSubtype="16" fill="hold" nodeType="clickEffect">
                                  <p:stCondLst>
                                    <p:cond delay="0"/>
                                  </p:stCondLst>
                                  <p:childTnLst>
                                    <p:animEffect transition="out" filter="box(in)">
                                      <p:cBhvr>
                                        <p:cTn id="10" dur="500"/>
                                        <p:tgtEl>
                                          <p:spTgt spid="29"/>
                                        </p:tgtEl>
                                      </p:cBhvr>
                                    </p:animEffect>
                                    <p:set>
                                      <p:cBhvr>
                                        <p:cTn id="11" dur="1" fill="hold">
                                          <p:stCondLst>
                                            <p:cond delay="499"/>
                                          </p:stCondLst>
                                        </p:cTn>
                                        <p:tgtEl>
                                          <p:spTgt spid="29"/>
                                        </p:tgtEl>
                                        <p:attrNameLst>
                                          <p:attrName>style.visibility</p:attrName>
                                        </p:attrNameLst>
                                      </p:cBhvr>
                                      <p:to>
                                        <p:strVal val="hidden"/>
                                      </p:to>
                                    </p:set>
                                  </p:childTnLst>
                                </p:cTn>
                              </p:par>
                              <p:par>
                                <p:cTn id="12" presetID="4" presetClass="exit" presetSubtype="16" fill="hold" grpId="0" nodeType="withEffect">
                                  <p:stCondLst>
                                    <p:cond delay="0"/>
                                  </p:stCondLst>
                                  <p:childTnLst>
                                    <p:animEffect transition="out" filter="box(in)">
                                      <p:cBhvr>
                                        <p:cTn id="13" dur="500"/>
                                        <p:tgtEl>
                                          <p:spTgt spid="30"/>
                                        </p:tgtEl>
                                      </p:cBhvr>
                                    </p:animEffect>
                                    <p:set>
                                      <p:cBhvr>
                                        <p:cTn id="14" dur="1" fill="hold">
                                          <p:stCondLst>
                                            <p:cond delay="499"/>
                                          </p:stCondLst>
                                        </p:cTn>
                                        <p:tgtEl>
                                          <p:spTgt spid="30"/>
                                        </p:tgtEl>
                                        <p:attrNameLst>
                                          <p:attrName>style.visibility</p:attrName>
                                        </p:attrNameLst>
                                      </p:cBhvr>
                                      <p:to>
                                        <p:strVal val="hidden"/>
                                      </p:to>
                                    </p:set>
                                  </p:childTnLst>
                                </p:cTn>
                              </p:par>
                              <p:par>
                                <p:cTn id="15" presetID="4"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ox(in)">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a:spLocks/>
          </p:cNvSpPr>
          <p:nvPr/>
        </p:nvSpPr>
        <p:spPr bwMode="auto">
          <a:xfrm>
            <a:off x="834572" y="3606799"/>
            <a:ext cx="3701143" cy="2452916"/>
          </a:xfrm>
          <a:prstGeom prst="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lnSpc>
                <a:spcPct val="85000"/>
              </a:lnSpc>
              <a:defRPr/>
            </a:pPr>
            <a:endParaRPr lang="en-US" sz="1400" b="1">
              <a:ea typeface="MS PGothic" pitchFamily="34" charset="-128"/>
            </a:endParaRPr>
          </a:p>
        </p:txBody>
      </p:sp>
      <p:sp>
        <p:nvSpPr>
          <p:cNvPr id="44" name="Rectangle 43"/>
          <p:cNvSpPr>
            <a:spLocks/>
          </p:cNvSpPr>
          <p:nvPr/>
        </p:nvSpPr>
        <p:spPr bwMode="auto">
          <a:xfrm>
            <a:off x="5080000" y="3599541"/>
            <a:ext cx="3701143" cy="2452916"/>
          </a:xfrm>
          <a:prstGeom prst="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lnSpc>
                <a:spcPct val="85000"/>
              </a:lnSpc>
              <a:defRPr/>
            </a:pPr>
            <a:endParaRPr lang="en-US" sz="1400" b="1">
              <a:ea typeface="MS PGothic" pitchFamily="34" charset="-128"/>
            </a:endParaRPr>
          </a:p>
        </p:txBody>
      </p:sp>
      <p:sp>
        <p:nvSpPr>
          <p:cNvPr id="40" name="Rounded Rectangle 39"/>
          <p:cNvSpPr/>
          <p:nvPr/>
        </p:nvSpPr>
        <p:spPr bwMode="auto">
          <a:xfrm>
            <a:off x="5312005" y="3679369"/>
            <a:ext cx="3265486" cy="399145"/>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85000"/>
              </a:lnSpc>
              <a:defRPr/>
            </a:pPr>
            <a:endParaRPr lang="en-US" sz="1400" b="1">
              <a:ea typeface="MS PGothic" pitchFamily="34" charset="-128"/>
            </a:endParaRPr>
          </a:p>
        </p:txBody>
      </p:sp>
      <p:sp>
        <p:nvSpPr>
          <p:cNvPr id="387082" name="Rectangle 3"/>
          <p:cNvSpPr>
            <a:spLocks noGrp="1" noChangeArrowheads="1"/>
          </p:cNvSpPr>
          <p:nvPr>
            <p:ph type="body" idx="4294967295"/>
          </p:nvPr>
        </p:nvSpPr>
        <p:spPr bwMode="auto">
          <a:xfrm>
            <a:off x="228600" y="152400"/>
            <a:ext cx="8726488" cy="914400"/>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n-US" sz="3600" b="1" smtClean="0">
                <a:solidFill>
                  <a:schemeClr val="tx2"/>
                </a:solidFill>
              </a:rPr>
              <a:t>SFP+ Optical Network Switch Modules</a:t>
            </a:r>
          </a:p>
        </p:txBody>
      </p:sp>
      <p:sp>
        <p:nvSpPr>
          <p:cNvPr id="5152" name="TextBox 62"/>
          <p:cNvSpPr txBox="1">
            <a:spLocks noChangeArrowheads="1"/>
          </p:cNvSpPr>
          <p:nvPr/>
        </p:nvSpPr>
        <p:spPr bwMode="auto">
          <a:xfrm>
            <a:off x="5110163" y="4095750"/>
            <a:ext cx="3627437" cy="1973263"/>
          </a:xfrm>
          <a:prstGeom prst="rect">
            <a:avLst/>
          </a:prstGeom>
          <a:noFill/>
          <a:ln w="9525">
            <a:noFill/>
            <a:miter lim="800000"/>
            <a:headEnd/>
            <a:tailEnd/>
          </a:ln>
        </p:spPr>
        <p:txBody>
          <a:bodyPr>
            <a:spAutoFit/>
          </a:bodyPr>
          <a:lstStyle/>
          <a:p>
            <a:pPr marL="169863" indent="-169863">
              <a:lnSpc>
                <a:spcPct val="90000"/>
              </a:lnSpc>
              <a:spcAft>
                <a:spcPts val="1000"/>
              </a:spcAft>
              <a:buFont typeface="Arial" charset="0"/>
              <a:buChar char="•"/>
              <a:defRPr/>
            </a:pPr>
            <a:r>
              <a:rPr lang="en-US" dirty="0"/>
              <a:t>Granular, fast memory access</a:t>
            </a:r>
          </a:p>
          <a:p>
            <a:pPr marL="627063" lvl="1" indent="-169863">
              <a:lnSpc>
                <a:spcPct val="90000"/>
              </a:lnSpc>
              <a:spcAft>
                <a:spcPts val="1000"/>
              </a:spcAft>
              <a:buFont typeface="Arial" charset="0"/>
              <a:buChar char="•"/>
              <a:defRPr/>
            </a:pPr>
            <a:r>
              <a:rPr lang="en-US" dirty="0"/>
              <a:t>&gt;100 trillion read/write cycles</a:t>
            </a:r>
          </a:p>
          <a:p>
            <a:pPr marL="174625" lvl="1" indent="-174625">
              <a:lnSpc>
                <a:spcPct val="90000"/>
              </a:lnSpc>
              <a:spcAft>
                <a:spcPts val="1000"/>
              </a:spcAft>
              <a:buFont typeface="Arial" charset="0"/>
              <a:buChar char="•"/>
              <a:defRPr/>
            </a:pPr>
            <a:r>
              <a:rPr lang="en-US" dirty="0"/>
              <a:t>Remove external EEPROM &amp; lower test costs</a:t>
            </a:r>
          </a:p>
          <a:p>
            <a:pPr indent="-169863">
              <a:lnSpc>
                <a:spcPct val="90000"/>
              </a:lnSpc>
              <a:spcAft>
                <a:spcPts val="1000"/>
              </a:spcAft>
              <a:buFont typeface="Arial" charset="0"/>
              <a:buChar char="•"/>
              <a:defRPr/>
            </a:pPr>
            <a:r>
              <a:rPr lang="en-US" dirty="0"/>
              <a:t>Reduced material count</a:t>
            </a:r>
          </a:p>
        </p:txBody>
      </p:sp>
      <p:sp>
        <p:nvSpPr>
          <p:cNvPr id="387084" name="TextBox 63"/>
          <p:cNvSpPr txBox="1">
            <a:spLocks noChangeArrowheads="1"/>
          </p:cNvSpPr>
          <p:nvPr/>
        </p:nvSpPr>
        <p:spPr bwMode="auto">
          <a:xfrm>
            <a:off x="5503863" y="3679825"/>
            <a:ext cx="2825750" cy="369888"/>
          </a:xfrm>
          <a:prstGeom prst="rect">
            <a:avLst/>
          </a:prstGeom>
          <a:noFill/>
          <a:ln w="9525">
            <a:noFill/>
            <a:miter lim="800000"/>
            <a:headEnd/>
            <a:tailEnd/>
          </a:ln>
        </p:spPr>
        <p:txBody>
          <a:bodyPr wrap="none">
            <a:spAutoFit/>
          </a:bodyPr>
          <a:lstStyle/>
          <a:p>
            <a:r>
              <a:rPr lang="en-US" b="1">
                <a:solidFill>
                  <a:schemeClr val="bg1"/>
                </a:solidFill>
              </a:rPr>
              <a:t>MSP430FR57xx delivers</a:t>
            </a:r>
          </a:p>
        </p:txBody>
      </p:sp>
      <p:sp>
        <p:nvSpPr>
          <p:cNvPr id="387085" name="Rounded Rectangle 37"/>
          <p:cNvSpPr>
            <a:spLocks noChangeArrowheads="1"/>
          </p:cNvSpPr>
          <p:nvPr/>
        </p:nvSpPr>
        <p:spPr bwMode="auto">
          <a:xfrm>
            <a:off x="5094288" y="973138"/>
            <a:ext cx="2497137" cy="304800"/>
          </a:xfrm>
          <a:prstGeom prst="roundRect">
            <a:avLst>
              <a:gd name="adj" fmla="val 16667"/>
            </a:avLst>
          </a:prstGeom>
          <a:noFill/>
          <a:ln w="9525" algn="ctr">
            <a:noFill/>
            <a:round/>
            <a:headEnd/>
            <a:tailEnd/>
          </a:ln>
        </p:spPr>
        <p:txBody>
          <a:bodyPr>
            <a:spAutoFit/>
          </a:bodyPr>
          <a:lstStyle/>
          <a:p>
            <a:pPr algn="ctr">
              <a:lnSpc>
                <a:spcPct val="85000"/>
              </a:lnSpc>
            </a:pPr>
            <a:endParaRPr lang="ru-RU" sz="1400" b="1"/>
          </a:p>
        </p:txBody>
      </p:sp>
      <p:sp>
        <p:nvSpPr>
          <p:cNvPr id="387086" name="Rectangle 3"/>
          <p:cNvSpPr>
            <a:spLocks noChangeArrowheads="1"/>
          </p:cNvSpPr>
          <p:nvPr/>
        </p:nvSpPr>
        <p:spPr bwMode="auto">
          <a:xfrm>
            <a:off x="2444750" y="1143000"/>
            <a:ext cx="3921125" cy="2254250"/>
          </a:xfrm>
          <a:prstGeom prst="rect">
            <a:avLst/>
          </a:prstGeom>
          <a:solidFill>
            <a:schemeClr val="bg1">
              <a:alpha val="65881"/>
            </a:schemeClr>
          </a:solidFill>
          <a:ln w="28575" algn="ctr">
            <a:solidFill>
              <a:srgbClr val="000000"/>
            </a:solidFill>
            <a:miter lim="800000"/>
            <a:headEnd/>
            <a:tailEnd/>
          </a:ln>
        </p:spPr>
        <p:txBody>
          <a:bodyPr rot="10800000" vert="eaVert" anchor="ctr">
            <a:spAutoFit/>
          </a:bodyPr>
          <a:lstStyle/>
          <a:p>
            <a:endParaRPr lang="ru-RU"/>
          </a:p>
        </p:txBody>
      </p:sp>
      <p:sp>
        <p:nvSpPr>
          <p:cNvPr id="387087" name="Rectangle 4"/>
          <p:cNvSpPr>
            <a:spLocks noChangeArrowheads="1"/>
          </p:cNvSpPr>
          <p:nvPr/>
        </p:nvSpPr>
        <p:spPr bwMode="auto">
          <a:xfrm>
            <a:off x="685800" y="2335213"/>
            <a:ext cx="1758950" cy="1063625"/>
          </a:xfrm>
          <a:prstGeom prst="rect">
            <a:avLst/>
          </a:prstGeom>
          <a:solidFill>
            <a:schemeClr val="bg1"/>
          </a:solidFill>
          <a:ln w="28575" algn="ctr">
            <a:solidFill>
              <a:schemeClr val="tx1"/>
            </a:solidFill>
            <a:miter lim="800000"/>
            <a:headEnd/>
            <a:tailEnd/>
          </a:ln>
        </p:spPr>
        <p:txBody>
          <a:bodyPr vert="eaVert" lIns="101823" tIns="50911" rIns="101823" bIns="50911" anchor="ctr"/>
          <a:lstStyle/>
          <a:p>
            <a:pPr defTabSz="1019175"/>
            <a:endParaRPr lang="ru-RU" sz="1300" b="1">
              <a:solidFill>
                <a:srgbClr val="990099"/>
              </a:solidFill>
            </a:endParaRPr>
          </a:p>
        </p:txBody>
      </p:sp>
      <p:sp>
        <p:nvSpPr>
          <p:cNvPr id="387088" name="Line 5"/>
          <p:cNvSpPr>
            <a:spLocks noChangeShapeType="1"/>
          </p:cNvSpPr>
          <p:nvPr/>
        </p:nvSpPr>
        <p:spPr bwMode="auto">
          <a:xfrm>
            <a:off x="936625" y="2520950"/>
            <a:ext cx="0" cy="777875"/>
          </a:xfrm>
          <a:prstGeom prst="line">
            <a:avLst/>
          </a:prstGeom>
          <a:noFill/>
          <a:ln w="9525">
            <a:solidFill>
              <a:schemeClr val="tx1"/>
            </a:solidFill>
            <a:round/>
            <a:headEnd/>
            <a:tailEnd/>
          </a:ln>
        </p:spPr>
        <p:txBody>
          <a:bodyPr/>
          <a:lstStyle/>
          <a:p>
            <a:endParaRPr lang="ru-RU"/>
          </a:p>
        </p:txBody>
      </p:sp>
      <p:sp>
        <p:nvSpPr>
          <p:cNvPr id="387089" name="AutoShape 6"/>
          <p:cNvSpPr>
            <a:spLocks noChangeArrowheads="1"/>
          </p:cNvSpPr>
          <p:nvPr/>
        </p:nvSpPr>
        <p:spPr bwMode="auto">
          <a:xfrm>
            <a:off x="768350" y="2693988"/>
            <a:ext cx="336550" cy="346075"/>
          </a:xfrm>
          <a:prstGeom prst="triangle">
            <a:avLst>
              <a:gd name="adj" fmla="val 50000"/>
            </a:avLst>
          </a:prstGeom>
          <a:solidFill>
            <a:srgbClr val="CCFF99"/>
          </a:solidFill>
          <a:ln w="9525">
            <a:solidFill>
              <a:schemeClr val="tx1"/>
            </a:solidFill>
            <a:miter lim="800000"/>
            <a:headEnd/>
            <a:tailEnd/>
          </a:ln>
        </p:spPr>
        <p:txBody>
          <a:bodyPr wrap="none" anchor="ctr"/>
          <a:lstStyle/>
          <a:p>
            <a:endParaRPr lang="ru-RU"/>
          </a:p>
        </p:txBody>
      </p:sp>
      <p:sp>
        <p:nvSpPr>
          <p:cNvPr id="387090" name="Line 7"/>
          <p:cNvSpPr>
            <a:spLocks noChangeShapeType="1"/>
          </p:cNvSpPr>
          <p:nvPr/>
        </p:nvSpPr>
        <p:spPr bwMode="auto">
          <a:xfrm>
            <a:off x="768350" y="2693988"/>
            <a:ext cx="336550" cy="0"/>
          </a:xfrm>
          <a:prstGeom prst="line">
            <a:avLst/>
          </a:prstGeom>
          <a:noFill/>
          <a:ln w="9525">
            <a:solidFill>
              <a:schemeClr val="tx1"/>
            </a:solidFill>
            <a:round/>
            <a:headEnd/>
            <a:tailEnd/>
          </a:ln>
        </p:spPr>
        <p:txBody>
          <a:bodyPr/>
          <a:lstStyle/>
          <a:p>
            <a:endParaRPr lang="ru-RU"/>
          </a:p>
        </p:txBody>
      </p:sp>
      <p:sp>
        <p:nvSpPr>
          <p:cNvPr id="387091" name="Text Box 8"/>
          <p:cNvSpPr txBox="1">
            <a:spLocks noChangeArrowheads="1"/>
          </p:cNvSpPr>
          <p:nvPr/>
        </p:nvSpPr>
        <p:spPr bwMode="auto">
          <a:xfrm>
            <a:off x="1300163" y="2335213"/>
            <a:ext cx="679450" cy="300037"/>
          </a:xfrm>
          <a:prstGeom prst="rect">
            <a:avLst/>
          </a:prstGeom>
          <a:noFill/>
          <a:ln w="9525">
            <a:noFill/>
            <a:miter lim="800000"/>
            <a:headEnd/>
            <a:tailEnd/>
          </a:ln>
        </p:spPr>
        <p:txBody>
          <a:bodyPr wrap="none" lIns="101823" tIns="50911" rIns="101823" bIns="50911">
            <a:spAutoFit/>
          </a:bodyPr>
          <a:lstStyle/>
          <a:p>
            <a:pPr defTabSz="1019175"/>
            <a:r>
              <a:rPr lang="en-US" sz="1300" b="1"/>
              <a:t>ROSA</a:t>
            </a:r>
          </a:p>
        </p:txBody>
      </p:sp>
      <p:sp>
        <p:nvSpPr>
          <p:cNvPr id="387092" name="Rectangle 9"/>
          <p:cNvSpPr>
            <a:spLocks noChangeArrowheads="1"/>
          </p:cNvSpPr>
          <p:nvPr/>
        </p:nvSpPr>
        <p:spPr bwMode="auto">
          <a:xfrm>
            <a:off x="1133475" y="2622550"/>
            <a:ext cx="1276350" cy="690563"/>
          </a:xfrm>
          <a:prstGeom prst="rect">
            <a:avLst/>
          </a:prstGeom>
          <a:solidFill>
            <a:srgbClr val="BBE0E3"/>
          </a:solidFill>
          <a:ln w="9525">
            <a:solidFill>
              <a:schemeClr val="tx1"/>
            </a:solidFill>
            <a:miter lim="800000"/>
            <a:headEnd/>
            <a:tailEnd/>
          </a:ln>
        </p:spPr>
        <p:txBody>
          <a:bodyPr wrap="none" anchor="ctr"/>
          <a:lstStyle/>
          <a:p>
            <a:endParaRPr lang="ru-RU"/>
          </a:p>
        </p:txBody>
      </p:sp>
      <p:sp>
        <p:nvSpPr>
          <p:cNvPr id="387093" name="Text Box 10"/>
          <p:cNvSpPr txBox="1">
            <a:spLocks noChangeArrowheads="1"/>
          </p:cNvSpPr>
          <p:nvPr/>
        </p:nvSpPr>
        <p:spPr bwMode="auto">
          <a:xfrm>
            <a:off x="1095375" y="2738438"/>
            <a:ext cx="1395413" cy="473075"/>
          </a:xfrm>
          <a:prstGeom prst="rect">
            <a:avLst/>
          </a:prstGeom>
          <a:noFill/>
          <a:ln w="9525">
            <a:noFill/>
            <a:miter lim="800000"/>
            <a:headEnd/>
            <a:tailEnd/>
          </a:ln>
        </p:spPr>
        <p:txBody>
          <a:bodyPr lIns="101823" tIns="50911" rIns="101823" bIns="50911">
            <a:spAutoFit/>
          </a:bodyPr>
          <a:lstStyle/>
          <a:p>
            <a:pPr defTabSz="1019175"/>
            <a:r>
              <a:rPr lang="en-US" sz="1200"/>
              <a:t>Transimpedance Amplifier</a:t>
            </a:r>
            <a:endParaRPr lang="en-US" sz="1300" b="1"/>
          </a:p>
        </p:txBody>
      </p:sp>
      <p:sp>
        <p:nvSpPr>
          <p:cNvPr id="387094" name="Rectangle 11"/>
          <p:cNvSpPr>
            <a:spLocks noChangeArrowheads="1"/>
          </p:cNvSpPr>
          <p:nvPr/>
        </p:nvSpPr>
        <p:spPr bwMode="auto">
          <a:xfrm>
            <a:off x="685800" y="1139825"/>
            <a:ext cx="1758950" cy="1093788"/>
          </a:xfrm>
          <a:prstGeom prst="rect">
            <a:avLst/>
          </a:prstGeom>
          <a:solidFill>
            <a:schemeClr val="bg1"/>
          </a:solidFill>
          <a:ln w="28575" algn="ctr">
            <a:solidFill>
              <a:schemeClr val="tx1"/>
            </a:solidFill>
            <a:miter lim="800000"/>
            <a:headEnd/>
            <a:tailEnd/>
          </a:ln>
        </p:spPr>
        <p:txBody>
          <a:bodyPr vert="eaVert" lIns="101823" tIns="50911" rIns="101823" bIns="50911" anchor="ctr"/>
          <a:lstStyle/>
          <a:p>
            <a:pPr defTabSz="1019175"/>
            <a:endParaRPr lang="ru-RU" sz="1300" b="1">
              <a:solidFill>
                <a:srgbClr val="990099"/>
              </a:solidFill>
            </a:endParaRPr>
          </a:p>
        </p:txBody>
      </p:sp>
      <p:sp>
        <p:nvSpPr>
          <p:cNvPr id="387095" name="Line 12"/>
          <p:cNvSpPr>
            <a:spLocks noChangeShapeType="1"/>
          </p:cNvSpPr>
          <p:nvPr/>
        </p:nvSpPr>
        <p:spPr bwMode="auto">
          <a:xfrm>
            <a:off x="936625" y="1355725"/>
            <a:ext cx="0" cy="777875"/>
          </a:xfrm>
          <a:prstGeom prst="line">
            <a:avLst/>
          </a:prstGeom>
          <a:noFill/>
          <a:ln w="9525">
            <a:solidFill>
              <a:schemeClr val="tx1"/>
            </a:solidFill>
            <a:round/>
            <a:headEnd/>
            <a:tailEnd/>
          </a:ln>
        </p:spPr>
        <p:txBody>
          <a:bodyPr/>
          <a:lstStyle/>
          <a:p>
            <a:endParaRPr lang="ru-RU"/>
          </a:p>
        </p:txBody>
      </p:sp>
      <p:sp>
        <p:nvSpPr>
          <p:cNvPr id="387096" name="AutoShape 13"/>
          <p:cNvSpPr>
            <a:spLocks noChangeArrowheads="1"/>
          </p:cNvSpPr>
          <p:nvPr/>
        </p:nvSpPr>
        <p:spPr bwMode="auto">
          <a:xfrm>
            <a:off x="768350" y="1528763"/>
            <a:ext cx="336550" cy="344487"/>
          </a:xfrm>
          <a:prstGeom prst="triangle">
            <a:avLst>
              <a:gd name="adj" fmla="val 50000"/>
            </a:avLst>
          </a:prstGeom>
          <a:solidFill>
            <a:srgbClr val="CCFF99"/>
          </a:solidFill>
          <a:ln w="9525">
            <a:solidFill>
              <a:schemeClr val="tx1"/>
            </a:solidFill>
            <a:miter lim="800000"/>
            <a:headEnd/>
            <a:tailEnd/>
          </a:ln>
        </p:spPr>
        <p:txBody>
          <a:bodyPr wrap="none" anchor="ctr"/>
          <a:lstStyle/>
          <a:p>
            <a:endParaRPr lang="ru-RU"/>
          </a:p>
        </p:txBody>
      </p:sp>
      <p:sp>
        <p:nvSpPr>
          <p:cNvPr id="387097" name="Line 14"/>
          <p:cNvSpPr>
            <a:spLocks noChangeShapeType="1"/>
          </p:cNvSpPr>
          <p:nvPr/>
        </p:nvSpPr>
        <p:spPr bwMode="auto">
          <a:xfrm>
            <a:off x="768350" y="1528763"/>
            <a:ext cx="336550" cy="0"/>
          </a:xfrm>
          <a:prstGeom prst="line">
            <a:avLst/>
          </a:prstGeom>
          <a:noFill/>
          <a:ln w="9525">
            <a:solidFill>
              <a:schemeClr val="tx1"/>
            </a:solidFill>
            <a:round/>
            <a:headEnd/>
            <a:tailEnd/>
          </a:ln>
        </p:spPr>
        <p:txBody>
          <a:bodyPr/>
          <a:lstStyle/>
          <a:p>
            <a:endParaRPr lang="ru-RU"/>
          </a:p>
        </p:txBody>
      </p:sp>
      <p:sp>
        <p:nvSpPr>
          <p:cNvPr id="387098" name="Text Box 15"/>
          <p:cNvSpPr txBox="1">
            <a:spLocks noChangeArrowheads="1"/>
          </p:cNvSpPr>
          <p:nvPr/>
        </p:nvSpPr>
        <p:spPr bwMode="auto">
          <a:xfrm>
            <a:off x="1300163" y="1139825"/>
            <a:ext cx="661987" cy="300038"/>
          </a:xfrm>
          <a:prstGeom prst="rect">
            <a:avLst/>
          </a:prstGeom>
          <a:noFill/>
          <a:ln w="9525">
            <a:noFill/>
            <a:miter lim="800000"/>
            <a:headEnd/>
            <a:tailEnd/>
          </a:ln>
        </p:spPr>
        <p:txBody>
          <a:bodyPr wrap="none" lIns="101823" tIns="50911" rIns="101823" bIns="50911">
            <a:spAutoFit/>
          </a:bodyPr>
          <a:lstStyle/>
          <a:p>
            <a:pPr defTabSz="1019175"/>
            <a:r>
              <a:rPr lang="en-US" sz="1300" b="1"/>
              <a:t>TOSA</a:t>
            </a:r>
          </a:p>
        </p:txBody>
      </p:sp>
      <p:sp>
        <p:nvSpPr>
          <p:cNvPr id="387099" name="Rectangle 16"/>
          <p:cNvSpPr>
            <a:spLocks noChangeArrowheads="1"/>
          </p:cNvSpPr>
          <p:nvPr/>
        </p:nvSpPr>
        <p:spPr bwMode="auto">
          <a:xfrm>
            <a:off x="1233488" y="1455738"/>
            <a:ext cx="1089025" cy="692150"/>
          </a:xfrm>
          <a:prstGeom prst="rect">
            <a:avLst/>
          </a:prstGeom>
          <a:solidFill>
            <a:srgbClr val="CCFF99"/>
          </a:solidFill>
          <a:ln w="9525">
            <a:solidFill>
              <a:schemeClr val="tx1"/>
            </a:solidFill>
            <a:miter lim="800000"/>
            <a:headEnd/>
            <a:tailEnd/>
          </a:ln>
        </p:spPr>
        <p:txBody>
          <a:bodyPr wrap="none" anchor="ctr"/>
          <a:lstStyle/>
          <a:p>
            <a:endParaRPr lang="ru-RU"/>
          </a:p>
        </p:txBody>
      </p:sp>
      <p:sp>
        <p:nvSpPr>
          <p:cNvPr id="387100" name="Text Box 17"/>
          <p:cNvSpPr txBox="1">
            <a:spLocks noChangeArrowheads="1"/>
          </p:cNvSpPr>
          <p:nvPr/>
        </p:nvSpPr>
        <p:spPr bwMode="auto">
          <a:xfrm>
            <a:off x="1404938" y="1630363"/>
            <a:ext cx="760412" cy="303212"/>
          </a:xfrm>
          <a:prstGeom prst="rect">
            <a:avLst/>
          </a:prstGeom>
          <a:noFill/>
          <a:ln w="9525">
            <a:noFill/>
            <a:miter lim="800000"/>
            <a:headEnd/>
            <a:tailEnd/>
          </a:ln>
        </p:spPr>
        <p:txBody>
          <a:bodyPr wrap="none" lIns="101823" tIns="50911" rIns="101823" bIns="50911">
            <a:spAutoFit/>
          </a:bodyPr>
          <a:lstStyle/>
          <a:p>
            <a:pPr defTabSz="1019175"/>
            <a:r>
              <a:rPr lang="en-US" sz="1300" b="1"/>
              <a:t>VCSEL</a:t>
            </a:r>
          </a:p>
        </p:txBody>
      </p:sp>
      <p:sp>
        <p:nvSpPr>
          <p:cNvPr id="387101" name="Rectangle 18"/>
          <p:cNvSpPr>
            <a:spLocks noChangeArrowheads="1"/>
          </p:cNvSpPr>
          <p:nvPr/>
        </p:nvSpPr>
        <p:spPr bwMode="auto">
          <a:xfrm>
            <a:off x="2767013" y="2406650"/>
            <a:ext cx="1508125" cy="877888"/>
          </a:xfrm>
          <a:prstGeom prst="rect">
            <a:avLst/>
          </a:prstGeom>
          <a:solidFill>
            <a:srgbClr val="BBE0E3"/>
          </a:solidFill>
          <a:ln w="9525">
            <a:solidFill>
              <a:schemeClr val="tx1"/>
            </a:solidFill>
            <a:miter lim="800000"/>
            <a:headEnd/>
            <a:tailEnd/>
          </a:ln>
        </p:spPr>
        <p:txBody>
          <a:bodyPr wrap="none" anchor="ctr"/>
          <a:lstStyle/>
          <a:p>
            <a:endParaRPr lang="ru-RU"/>
          </a:p>
        </p:txBody>
      </p:sp>
      <p:sp>
        <p:nvSpPr>
          <p:cNvPr id="387102" name="Text Box 19"/>
          <p:cNvSpPr txBox="1">
            <a:spLocks noChangeArrowheads="1"/>
          </p:cNvSpPr>
          <p:nvPr/>
        </p:nvSpPr>
        <p:spPr bwMode="auto">
          <a:xfrm>
            <a:off x="2708275" y="2695575"/>
            <a:ext cx="1636713" cy="303213"/>
          </a:xfrm>
          <a:prstGeom prst="rect">
            <a:avLst/>
          </a:prstGeom>
          <a:noFill/>
          <a:ln w="28575" algn="ctr">
            <a:noFill/>
            <a:miter lim="800000"/>
            <a:headEnd/>
            <a:tailEnd/>
          </a:ln>
        </p:spPr>
        <p:txBody>
          <a:bodyPr lIns="101823" tIns="50911" rIns="101823" bIns="50911">
            <a:spAutoFit/>
          </a:bodyPr>
          <a:lstStyle/>
          <a:p>
            <a:pPr defTabSz="1019175"/>
            <a:r>
              <a:rPr lang="en-US" sz="1300" b="1"/>
              <a:t>Limiting AMP</a:t>
            </a:r>
          </a:p>
        </p:txBody>
      </p:sp>
      <p:sp>
        <p:nvSpPr>
          <p:cNvPr id="387103" name="Text Box 20"/>
          <p:cNvSpPr txBox="1">
            <a:spLocks noChangeArrowheads="1"/>
          </p:cNvSpPr>
          <p:nvPr/>
        </p:nvSpPr>
        <p:spPr bwMode="auto">
          <a:xfrm>
            <a:off x="4530725" y="2012950"/>
            <a:ext cx="1520825" cy="503238"/>
          </a:xfrm>
          <a:prstGeom prst="rect">
            <a:avLst/>
          </a:prstGeom>
          <a:solidFill>
            <a:srgbClr val="BBE0E3"/>
          </a:solidFill>
          <a:ln w="9525">
            <a:solidFill>
              <a:schemeClr val="tx1"/>
            </a:solidFill>
            <a:miter lim="800000"/>
            <a:headEnd/>
            <a:tailEnd/>
          </a:ln>
        </p:spPr>
        <p:txBody>
          <a:bodyPr lIns="101823" tIns="50911" rIns="101823" bIns="50911">
            <a:spAutoFit/>
          </a:bodyPr>
          <a:lstStyle/>
          <a:p>
            <a:pPr algn="ctr" defTabSz="1019175"/>
            <a:r>
              <a:rPr lang="en-US" sz="1300" b="1"/>
              <a:t>Flash Microcontroller</a:t>
            </a:r>
          </a:p>
        </p:txBody>
      </p:sp>
      <p:sp>
        <p:nvSpPr>
          <p:cNvPr id="387104" name="Rectangle 21"/>
          <p:cNvSpPr>
            <a:spLocks noChangeArrowheads="1"/>
          </p:cNvSpPr>
          <p:nvPr/>
        </p:nvSpPr>
        <p:spPr bwMode="auto">
          <a:xfrm>
            <a:off x="2767013" y="1255713"/>
            <a:ext cx="1508125" cy="877887"/>
          </a:xfrm>
          <a:prstGeom prst="rect">
            <a:avLst/>
          </a:prstGeom>
          <a:solidFill>
            <a:srgbClr val="BBE0E3"/>
          </a:solidFill>
          <a:ln w="9525">
            <a:solidFill>
              <a:schemeClr val="tx1"/>
            </a:solidFill>
            <a:miter lim="800000"/>
            <a:headEnd/>
            <a:tailEnd/>
          </a:ln>
        </p:spPr>
        <p:txBody>
          <a:bodyPr wrap="none" anchor="ctr"/>
          <a:lstStyle/>
          <a:p>
            <a:endParaRPr lang="ru-RU"/>
          </a:p>
        </p:txBody>
      </p:sp>
      <p:sp>
        <p:nvSpPr>
          <p:cNvPr id="387105" name="Text Box 22"/>
          <p:cNvSpPr txBox="1">
            <a:spLocks noChangeArrowheads="1"/>
          </p:cNvSpPr>
          <p:nvPr/>
        </p:nvSpPr>
        <p:spPr bwMode="auto">
          <a:xfrm>
            <a:off x="2776538" y="1427163"/>
            <a:ext cx="1468437" cy="503237"/>
          </a:xfrm>
          <a:prstGeom prst="rect">
            <a:avLst/>
          </a:prstGeom>
          <a:noFill/>
          <a:ln w="28575" algn="ctr">
            <a:noFill/>
            <a:miter lim="800000"/>
            <a:headEnd/>
            <a:tailEnd/>
          </a:ln>
        </p:spPr>
        <p:txBody>
          <a:bodyPr lIns="101823" tIns="50911" rIns="101823" bIns="50911">
            <a:spAutoFit/>
          </a:bodyPr>
          <a:lstStyle/>
          <a:p>
            <a:pPr defTabSz="1019175"/>
            <a:r>
              <a:rPr lang="en-US" sz="1300" b="1"/>
              <a:t>VCSEL Laser Driver</a:t>
            </a:r>
          </a:p>
        </p:txBody>
      </p:sp>
      <p:grpSp>
        <p:nvGrpSpPr>
          <p:cNvPr id="387106" name="Group 23"/>
          <p:cNvGrpSpPr>
            <a:grpSpLocks/>
          </p:cNvGrpSpPr>
          <p:nvPr/>
        </p:nvGrpSpPr>
        <p:grpSpPr bwMode="auto">
          <a:xfrm>
            <a:off x="28575" y="2663825"/>
            <a:ext cx="560388" cy="231775"/>
            <a:chOff x="2936" y="3151"/>
            <a:chExt cx="321" cy="129"/>
          </a:xfrm>
        </p:grpSpPr>
        <p:sp>
          <p:nvSpPr>
            <p:cNvPr id="387135" name="Oval 24"/>
            <p:cNvSpPr>
              <a:spLocks noChangeArrowheads="1"/>
            </p:cNvSpPr>
            <p:nvPr/>
          </p:nvSpPr>
          <p:spPr bwMode="auto">
            <a:xfrm>
              <a:off x="3023" y="3151"/>
              <a:ext cx="79" cy="127"/>
            </a:xfrm>
            <a:prstGeom prst="ellipse">
              <a:avLst/>
            </a:prstGeom>
            <a:noFill/>
            <a:ln w="28575" algn="ctr">
              <a:solidFill>
                <a:srgbClr val="FF6600"/>
              </a:solidFill>
              <a:round/>
              <a:headEnd/>
              <a:tailEnd/>
            </a:ln>
          </p:spPr>
          <p:txBody>
            <a:bodyPr rot="10800000" vert="eaVert" anchor="ctr">
              <a:spAutoFit/>
            </a:bodyPr>
            <a:lstStyle/>
            <a:p>
              <a:endParaRPr lang="ru-RU"/>
            </a:p>
          </p:txBody>
        </p:sp>
        <p:sp>
          <p:nvSpPr>
            <p:cNvPr id="387136" name="Line 25"/>
            <p:cNvSpPr>
              <a:spLocks noChangeShapeType="1"/>
            </p:cNvSpPr>
            <p:nvPr/>
          </p:nvSpPr>
          <p:spPr bwMode="auto">
            <a:xfrm>
              <a:off x="2936" y="3280"/>
              <a:ext cx="321" cy="0"/>
            </a:xfrm>
            <a:prstGeom prst="line">
              <a:avLst/>
            </a:prstGeom>
            <a:noFill/>
            <a:ln w="28575">
              <a:solidFill>
                <a:srgbClr val="FF6600"/>
              </a:solidFill>
              <a:round/>
              <a:headEnd/>
              <a:tailEnd type="triangle" w="med" len="med"/>
            </a:ln>
          </p:spPr>
          <p:txBody>
            <a:bodyPr rot="10800000" vert="eaVert" anchor="ctr">
              <a:spAutoFit/>
            </a:bodyPr>
            <a:lstStyle/>
            <a:p>
              <a:endParaRPr lang="ru-RU"/>
            </a:p>
          </p:txBody>
        </p:sp>
        <p:sp>
          <p:nvSpPr>
            <p:cNvPr id="387137" name="Oval 26"/>
            <p:cNvSpPr>
              <a:spLocks noChangeArrowheads="1"/>
            </p:cNvSpPr>
            <p:nvPr/>
          </p:nvSpPr>
          <p:spPr bwMode="auto">
            <a:xfrm>
              <a:off x="3053" y="3151"/>
              <a:ext cx="79" cy="127"/>
            </a:xfrm>
            <a:prstGeom prst="ellipse">
              <a:avLst/>
            </a:prstGeom>
            <a:noFill/>
            <a:ln w="28575" algn="ctr">
              <a:solidFill>
                <a:srgbClr val="FF6600"/>
              </a:solidFill>
              <a:round/>
              <a:headEnd/>
              <a:tailEnd/>
            </a:ln>
          </p:spPr>
          <p:txBody>
            <a:bodyPr rot="10800000" vert="eaVert" anchor="ctr">
              <a:spAutoFit/>
            </a:bodyPr>
            <a:lstStyle/>
            <a:p>
              <a:endParaRPr lang="ru-RU"/>
            </a:p>
          </p:txBody>
        </p:sp>
      </p:grpSp>
      <p:sp>
        <p:nvSpPr>
          <p:cNvPr id="387107" name="Line 27"/>
          <p:cNvSpPr>
            <a:spLocks noChangeShapeType="1"/>
          </p:cNvSpPr>
          <p:nvPr/>
        </p:nvSpPr>
        <p:spPr bwMode="auto">
          <a:xfrm flipV="1">
            <a:off x="2439988" y="2867025"/>
            <a:ext cx="325437" cy="36513"/>
          </a:xfrm>
          <a:prstGeom prst="line">
            <a:avLst/>
          </a:prstGeom>
          <a:noFill/>
          <a:ln w="12700">
            <a:solidFill>
              <a:schemeClr val="tx1"/>
            </a:solidFill>
            <a:round/>
            <a:headEnd/>
            <a:tailEnd type="triangle" w="med" len="med"/>
          </a:ln>
        </p:spPr>
        <p:txBody>
          <a:bodyPr/>
          <a:lstStyle/>
          <a:p>
            <a:endParaRPr lang="ru-RU"/>
          </a:p>
        </p:txBody>
      </p:sp>
      <p:sp>
        <p:nvSpPr>
          <p:cNvPr id="387108" name="Line 28"/>
          <p:cNvSpPr>
            <a:spLocks noChangeShapeType="1"/>
          </p:cNvSpPr>
          <p:nvPr/>
        </p:nvSpPr>
        <p:spPr bwMode="auto">
          <a:xfrm flipH="1">
            <a:off x="2316163" y="1730375"/>
            <a:ext cx="450850" cy="0"/>
          </a:xfrm>
          <a:prstGeom prst="line">
            <a:avLst/>
          </a:prstGeom>
          <a:noFill/>
          <a:ln w="12700">
            <a:solidFill>
              <a:schemeClr val="tx1"/>
            </a:solidFill>
            <a:round/>
            <a:headEnd/>
            <a:tailEnd type="triangle" w="med" len="med"/>
          </a:ln>
        </p:spPr>
        <p:txBody>
          <a:bodyPr/>
          <a:lstStyle/>
          <a:p>
            <a:endParaRPr lang="ru-RU"/>
          </a:p>
        </p:txBody>
      </p:sp>
      <p:sp>
        <p:nvSpPr>
          <p:cNvPr id="387109" name="Line 29"/>
          <p:cNvSpPr>
            <a:spLocks noChangeShapeType="1"/>
          </p:cNvSpPr>
          <p:nvPr/>
        </p:nvSpPr>
        <p:spPr bwMode="auto">
          <a:xfrm>
            <a:off x="4275138" y="2838450"/>
            <a:ext cx="2290762" cy="0"/>
          </a:xfrm>
          <a:prstGeom prst="line">
            <a:avLst/>
          </a:prstGeom>
          <a:noFill/>
          <a:ln w="12700">
            <a:solidFill>
              <a:schemeClr val="tx1"/>
            </a:solidFill>
            <a:round/>
            <a:headEnd/>
            <a:tailEnd type="triangle" w="med" len="med"/>
          </a:ln>
        </p:spPr>
        <p:txBody>
          <a:bodyPr/>
          <a:lstStyle/>
          <a:p>
            <a:endParaRPr lang="ru-RU"/>
          </a:p>
        </p:txBody>
      </p:sp>
      <p:sp>
        <p:nvSpPr>
          <p:cNvPr id="387110" name="Line 30"/>
          <p:cNvSpPr>
            <a:spLocks noChangeShapeType="1"/>
          </p:cNvSpPr>
          <p:nvPr/>
        </p:nvSpPr>
        <p:spPr bwMode="auto">
          <a:xfrm flipH="1">
            <a:off x="4275138" y="1687513"/>
            <a:ext cx="2278062" cy="0"/>
          </a:xfrm>
          <a:prstGeom prst="line">
            <a:avLst/>
          </a:prstGeom>
          <a:noFill/>
          <a:ln w="12700">
            <a:solidFill>
              <a:schemeClr val="tx1"/>
            </a:solidFill>
            <a:round/>
            <a:headEnd/>
            <a:tailEnd type="triangle" w="med" len="med"/>
          </a:ln>
        </p:spPr>
        <p:txBody>
          <a:bodyPr/>
          <a:lstStyle/>
          <a:p>
            <a:endParaRPr lang="ru-RU"/>
          </a:p>
        </p:txBody>
      </p:sp>
      <p:cxnSp>
        <p:nvCxnSpPr>
          <p:cNvPr id="387111" name="AutoShape 31"/>
          <p:cNvCxnSpPr>
            <a:cxnSpLocks noChangeShapeType="1"/>
            <a:stCxn id="387101" idx="0"/>
            <a:endCxn id="387104" idx="2"/>
          </p:cNvCxnSpPr>
          <p:nvPr/>
        </p:nvCxnSpPr>
        <p:spPr bwMode="auto">
          <a:xfrm rot="-5400000">
            <a:off x="3384550" y="2270125"/>
            <a:ext cx="273050" cy="0"/>
          </a:xfrm>
          <a:prstGeom prst="straightConnector1">
            <a:avLst/>
          </a:prstGeom>
          <a:noFill/>
          <a:ln w="9525">
            <a:solidFill>
              <a:schemeClr val="tx1"/>
            </a:solidFill>
            <a:round/>
            <a:headEnd type="triangle" w="med" len="med"/>
            <a:tailEnd type="triangle" w="med" len="med"/>
          </a:ln>
        </p:spPr>
      </p:cxnSp>
      <p:sp>
        <p:nvSpPr>
          <p:cNvPr id="387112" name="Line 32"/>
          <p:cNvSpPr>
            <a:spLocks noChangeShapeType="1"/>
          </p:cNvSpPr>
          <p:nvPr/>
        </p:nvSpPr>
        <p:spPr bwMode="auto">
          <a:xfrm>
            <a:off x="3521075" y="2268538"/>
            <a:ext cx="1001713" cy="0"/>
          </a:xfrm>
          <a:prstGeom prst="line">
            <a:avLst/>
          </a:prstGeom>
          <a:noFill/>
          <a:ln w="9525">
            <a:solidFill>
              <a:schemeClr val="tx1"/>
            </a:solidFill>
            <a:round/>
            <a:headEnd type="triangle" w="med" len="med"/>
            <a:tailEnd type="triangle" w="med" len="med"/>
          </a:ln>
        </p:spPr>
        <p:txBody>
          <a:bodyPr/>
          <a:lstStyle/>
          <a:p>
            <a:endParaRPr lang="ru-RU"/>
          </a:p>
        </p:txBody>
      </p:sp>
      <p:grpSp>
        <p:nvGrpSpPr>
          <p:cNvPr id="387113" name="Group 33"/>
          <p:cNvGrpSpPr>
            <a:grpSpLocks/>
          </p:cNvGrpSpPr>
          <p:nvPr/>
        </p:nvGrpSpPr>
        <p:grpSpPr bwMode="auto">
          <a:xfrm flipH="1">
            <a:off x="0" y="1527175"/>
            <a:ext cx="560388" cy="231775"/>
            <a:chOff x="2936" y="3151"/>
            <a:chExt cx="321" cy="129"/>
          </a:xfrm>
        </p:grpSpPr>
        <p:sp>
          <p:nvSpPr>
            <p:cNvPr id="387132" name="Oval 34"/>
            <p:cNvSpPr>
              <a:spLocks noChangeArrowheads="1"/>
            </p:cNvSpPr>
            <p:nvPr/>
          </p:nvSpPr>
          <p:spPr bwMode="auto">
            <a:xfrm>
              <a:off x="3023" y="3151"/>
              <a:ext cx="79" cy="127"/>
            </a:xfrm>
            <a:prstGeom prst="ellipse">
              <a:avLst/>
            </a:prstGeom>
            <a:noFill/>
            <a:ln w="28575" algn="ctr">
              <a:solidFill>
                <a:srgbClr val="FF6600"/>
              </a:solidFill>
              <a:round/>
              <a:headEnd/>
              <a:tailEnd/>
            </a:ln>
          </p:spPr>
          <p:txBody>
            <a:bodyPr rot="10800000" vert="eaVert" anchor="ctr">
              <a:spAutoFit/>
            </a:bodyPr>
            <a:lstStyle/>
            <a:p>
              <a:endParaRPr lang="ru-RU"/>
            </a:p>
          </p:txBody>
        </p:sp>
        <p:sp>
          <p:nvSpPr>
            <p:cNvPr id="387133" name="Line 35"/>
            <p:cNvSpPr>
              <a:spLocks noChangeShapeType="1"/>
            </p:cNvSpPr>
            <p:nvPr/>
          </p:nvSpPr>
          <p:spPr bwMode="auto">
            <a:xfrm>
              <a:off x="2936" y="3280"/>
              <a:ext cx="321" cy="0"/>
            </a:xfrm>
            <a:prstGeom prst="line">
              <a:avLst/>
            </a:prstGeom>
            <a:noFill/>
            <a:ln w="28575">
              <a:solidFill>
                <a:srgbClr val="FF6600"/>
              </a:solidFill>
              <a:round/>
              <a:headEnd/>
              <a:tailEnd type="triangle" w="med" len="med"/>
            </a:ln>
          </p:spPr>
          <p:txBody>
            <a:bodyPr rot="10800000" vert="eaVert" anchor="ctr">
              <a:spAutoFit/>
            </a:bodyPr>
            <a:lstStyle/>
            <a:p>
              <a:endParaRPr lang="ru-RU"/>
            </a:p>
          </p:txBody>
        </p:sp>
        <p:sp>
          <p:nvSpPr>
            <p:cNvPr id="387134" name="Oval 36"/>
            <p:cNvSpPr>
              <a:spLocks noChangeArrowheads="1"/>
            </p:cNvSpPr>
            <p:nvPr/>
          </p:nvSpPr>
          <p:spPr bwMode="auto">
            <a:xfrm flipH="1">
              <a:off x="3053" y="3151"/>
              <a:ext cx="79" cy="127"/>
            </a:xfrm>
            <a:prstGeom prst="ellipse">
              <a:avLst/>
            </a:prstGeom>
            <a:noFill/>
            <a:ln w="28575" algn="ctr">
              <a:solidFill>
                <a:srgbClr val="FF6600"/>
              </a:solidFill>
              <a:round/>
              <a:headEnd/>
              <a:tailEnd/>
            </a:ln>
          </p:spPr>
          <p:txBody>
            <a:bodyPr rot="10800000" vert="eaVert" anchor="ctr">
              <a:spAutoFit/>
            </a:bodyPr>
            <a:lstStyle/>
            <a:p>
              <a:endParaRPr lang="ru-RU"/>
            </a:p>
          </p:txBody>
        </p:sp>
      </p:grpSp>
      <p:sp>
        <p:nvSpPr>
          <p:cNvPr id="387114" name="Line 37"/>
          <p:cNvSpPr>
            <a:spLocks noChangeShapeType="1"/>
          </p:cNvSpPr>
          <p:nvPr/>
        </p:nvSpPr>
        <p:spPr bwMode="auto">
          <a:xfrm>
            <a:off x="6049963" y="2273300"/>
            <a:ext cx="504825" cy="0"/>
          </a:xfrm>
          <a:prstGeom prst="line">
            <a:avLst/>
          </a:prstGeom>
          <a:noFill/>
          <a:ln w="12700">
            <a:solidFill>
              <a:schemeClr val="tx1"/>
            </a:solidFill>
            <a:round/>
            <a:headEnd type="triangle" w="med" len="med"/>
            <a:tailEnd type="triangle" w="med" len="med"/>
          </a:ln>
        </p:spPr>
        <p:txBody>
          <a:bodyPr/>
          <a:lstStyle/>
          <a:p>
            <a:endParaRPr lang="ru-RU"/>
          </a:p>
        </p:txBody>
      </p:sp>
      <p:sp>
        <p:nvSpPr>
          <p:cNvPr id="387115" name="Rectangle 75"/>
          <p:cNvSpPr>
            <a:spLocks noChangeArrowheads="1"/>
          </p:cNvSpPr>
          <p:nvPr/>
        </p:nvSpPr>
        <p:spPr bwMode="auto">
          <a:xfrm>
            <a:off x="6543675" y="1444625"/>
            <a:ext cx="1041400" cy="1660525"/>
          </a:xfrm>
          <a:prstGeom prst="rect">
            <a:avLst/>
          </a:prstGeom>
          <a:solidFill>
            <a:srgbClr val="BBE0E3"/>
          </a:solidFill>
          <a:ln w="9525" algn="ctr">
            <a:solidFill>
              <a:schemeClr val="tx1"/>
            </a:solidFill>
            <a:miter lim="800000"/>
            <a:headEnd/>
            <a:tailEnd/>
          </a:ln>
        </p:spPr>
        <p:txBody>
          <a:bodyPr wrap="none" lIns="101823" tIns="50911" rIns="101823" bIns="50911" anchor="ctr"/>
          <a:lstStyle/>
          <a:p>
            <a:pPr defTabSz="1019175"/>
            <a:r>
              <a:rPr lang="en-US" sz="1100" b="1"/>
              <a:t>SERDES </a:t>
            </a:r>
          </a:p>
          <a:p>
            <a:pPr defTabSz="1019175"/>
            <a:r>
              <a:rPr lang="en-US" sz="1100" b="1"/>
              <a:t>TRANSCEIVER</a:t>
            </a:r>
          </a:p>
        </p:txBody>
      </p:sp>
      <p:sp>
        <p:nvSpPr>
          <p:cNvPr id="387116" name="Line 76"/>
          <p:cNvSpPr>
            <a:spLocks noChangeShapeType="1"/>
          </p:cNvSpPr>
          <p:nvPr/>
        </p:nvSpPr>
        <p:spPr bwMode="auto">
          <a:xfrm>
            <a:off x="7577138" y="1566863"/>
            <a:ext cx="428625" cy="0"/>
          </a:xfrm>
          <a:prstGeom prst="line">
            <a:avLst/>
          </a:prstGeom>
          <a:noFill/>
          <a:ln w="12700">
            <a:solidFill>
              <a:schemeClr val="tx1"/>
            </a:solidFill>
            <a:round/>
            <a:headEnd/>
            <a:tailEnd type="triangle" w="med" len="med"/>
          </a:ln>
        </p:spPr>
        <p:txBody>
          <a:bodyPr rot="10800000" vert="eaVert" anchor="ctr">
            <a:spAutoFit/>
          </a:bodyPr>
          <a:lstStyle/>
          <a:p>
            <a:endParaRPr lang="ru-RU"/>
          </a:p>
        </p:txBody>
      </p:sp>
      <p:sp>
        <p:nvSpPr>
          <p:cNvPr id="387117" name="Line 77"/>
          <p:cNvSpPr>
            <a:spLocks noChangeShapeType="1"/>
          </p:cNvSpPr>
          <p:nvPr/>
        </p:nvSpPr>
        <p:spPr bwMode="auto">
          <a:xfrm>
            <a:off x="7577138" y="1692275"/>
            <a:ext cx="428625" cy="0"/>
          </a:xfrm>
          <a:prstGeom prst="line">
            <a:avLst/>
          </a:prstGeom>
          <a:noFill/>
          <a:ln w="12700">
            <a:solidFill>
              <a:schemeClr val="tx1"/>
            </a:solidFill>
            <a:round/>
            <a:headEnd/>
            <a:tailEnd type="triangle" w="med" len="med"/>
          </a:ln>
        </p:spPr>
        <p:txBody>
          <a:bodyPr rot="10800000" vert="eaVert" anchor="ctr">
            <a:spAutoFit/>
          </a:bodyPr>
          <a:lstStyle/>
          <a:p>
            <a:endParaRPr lang="ru-RU"/>
          </a:p>
        </p:txBody>
      </p:sp>
      <p:sp>
        <p:nvSpPr>
          <p:cNvPr id="387118" name="Line 78"/>
          <p:cNvSpPr>
            <a:spLocks noChangeShapeType="1"/>
          </p:cNvSpPr>
          <p:nvPr/>
        </p:nvSpPr>
        <p:spPr bwMode="auto">
          <a:xfrm>
            <a:off x="7577138" y="1817688"/>
            <a:ext cx="428625" cy="0"/>
          </a:xfrm>
          <a:prstGeom prst="line">
            <a:avLst/>
          </a:prstGeom>
          <a:noFill/>
          <a:ln w="12700">
            <a:solidFill>
              <a:schemeClr val="tx1"/>
            </a:solidFill>
            <a:round/>
            <a:headEnd/>
            <a:tailEnd type="triangle" w="med" len="med"/>
          </a:ln>
        </p:spPr>
        <p:txBody>
          <a:bodyPr rot="10800000" vert="eaVert" anchor="ctr">
            <a:spAutoFit/>
          </a:bodyPr>
          <a:lstStyle/>
          <a:p>
            <a:endParaRPr lang="ru-RU"/>
          </a:p>
        </p:txBody>
      </p:sp>
      <p:sp>
        <p:nvSpPr>
          <p:cNvPr id="387119" name="Line 79"/>
          <p:cNvSpPr>
            <a:spLocks noChangeShapeType="1"/>
          </p:cNvSpPr>
          <p:nvPr/>
        </p:nvSpPr>
        <p:spPr bwMode="auto">
          <a:xfrm>
            <a:off x="7577138" y="1941513"/>
            <a:ext cx="428625" cy="0"/>
          </a:xfrm>
          <a:prstGeom prst="line">
            <a:avLst/>
          </a:prstGeom>
          <a:noFill/>
          <a:ln w="12700">
            <a:solidFill>
              <a:schemeClr val="tx1"/>
            </a:solidFill>
            <a:round/>
            <a:headEnd/>
            <a:tailEnd type="triangle" w="med" len="med"/>
          </a:ln>
        </p:spPr>
        <p:txBody>
          <a:bodyPr rot="10800000" vert="eaVert" anchor="ctr">
            <a:spAutoFit/>
          </a:bodyPr>
          <a:lstStyle/>
          <a:p>
            <a:endParaRPr lang="ru-RU"/>
          </a:p>
        </p:txBody>
      </p:sp>
      <p:sp>
        <p:nvSpPr>
          <p:cNvPr id="387120" name="Line 80"/>
          <p:cNvSpPr>
            <a:spLocks noChangeShapeType="1"/>
          </p:cNvSpPr>
          <p:nvPr/>
        </p:nvSpPr>
        <p:spPr bwMode="auto">
          <a:xfrm flipH="1">
            <a:off x="7570788" y="2478088"/>
            <a:ext cx="427037" cy="0"/>
          </a:xfrm>
          <a:prstGeom prst="line">
            <a:avLst/>
          </a:prstGeom>
          <a:noFill/>
          <a:ln w="12700">
            <a:solidFill>
              <a:schemeClr val="tx1"/>
            </a:solidFill>
            <a:round/>
            <a:headEnd/>
            <a:tailEnd type="triangle" w="med" len="med"/>
          </a:ln>
        </p:spPr>
        <p:txBody>
          <a:bodyPr rot="10800000" vert="eaVert" anchor="ctr">
            <a:spAutoFit/>
          </a:bodyPr>
          <a:lstStyle/>
          <a:p>
            <a:endParaRPr lang="ru-RU"/>
          </a:p>
        </p:txBody>
      </p:sp>
      <p:sp>
        <p:nvSpPr>
          <p:cNvPr id="387121" name="Line 81"/>
          <p:cNvSpPr>
            <a:spLocks noChangeShapeType="1"/>
          </p:cNvSpPr>
          <p:nvPr/>
        </p:nvSpPr>
        <p:spPr bwMode="auto">
          <a:xfrm flipH="1">
            <a:off x="7570788" y="2601913"/>
            <a:ext cx="427037" cy="0"/>
          </a:xfrm>
          <a:prstGeom prst="line">
            <a:avLst/>
          </a:prstGeom>
          <a:noFill/>
          <a:ln w="12700">
            <a:solidFill>
              <a:schemeClr val="tx1"/>
            </a:solidFill>
            <a:round/>
            <a:headEnd/>
            <a:tailEnd type="triangle" w="med" len="med"/>
          </a:ln>
        </p:spPr>
        <p:txBody>
          <a:bodyPr rot="10800000" vert="eaVert" anchor="ctr">
            <a:spAutoFit/>
          </a:bodyPr>
          <a:lstStyle/>
          <a:p>
            <a:endParaRPr lang="ru-RU"/>
          </a:p>
        </p:txBody>
      </p:sp>
      <p:sp>
        <p:nvSpPr>
          <p:cNvPr id="387122" name="Line 82"/>
          <p:cNvSpPr>
            <a:spLocks noChangeShapeType="1"/>
          </p:cNvSpPr>
          <p:nvPr/>
        </p:nvSpPr>
        <p:spPr bwMode="auto">
          <a:xfrm flipH="1">
            <a:off x="7570788" y="2728913"/>
            <a:ext cx="427037" cy="0"/>
          </a:xfrm>
          <a:prstGeom prst="line">
            <a:avLst/>
          </a:prstGeom>
          <a:noFill/>
          <a:ln w="12700">
            <a:solidFill>
              <a:schemeClr val="tx1"/>
            </a:solidFill>
            <a:round/>
            <a:headEnd/>
            <a:tailEnd type="triangle" w="med" len="med"/>
          </a:ln>
        </p:spPr>
        <p:txBody>
          <a:bodyPr rot="10800000" vert="eaVert" anchor="ctr">
            <a:spAutoFit/>
          </a:bodyPr>
          <a:lstStyle/>
          <a:p>
            <a:endParaRPr lang="ru-RU"/>
          </a:p>
        </p:txBody>
      </p:sp>
      <p:sp>
        <p:nvSpPr>
          <p:cNvPr id="387123" name="Line 83"/>
          <p:cNvSpPr>
            <a:spLocks noChangeShapeType="1"/>
          </p:cNvSpPr>
          <p:nvPr/>
        </p:nvSpPr>
        <p:spPr bwMode="auto">
          <a:xfrm flipH="1">
            <a:off x="7570788" y="2854325"/>
            <a:ext cx="427037" cy="0"/>
          </a:xfrm>
          <a:prstGeom prst="line">
            <a:avLst/>
          </a:prstGeom>
          <a:noFill/>
          <a:ln w="12700">
            <a:solidFill>
              <a:schemeClr val="tx1"/>
            </a:solidFill>
            <a:round/>
            <a:headEnd/>
            <a:tailEnd type="triangle" w="med" len="med"/>
          </a:ln>
        </p:spPr>
        <p:txBody>
          <a:bodyPr rot="10800000" vert="eaVert" anchor="ctr">
            <a:spAutoFit/>
          </a:bodyPr>
          <a:lstStyle/>
          <a:p>
            <a:endParaRPr lang="ru-RU"/>
          </a:p>
        </p:txBody>
      </p:sp>
      <p:sp>
        <p:nvSpPr>
          <p:cNvPr id="96" name="Text Box 20"/>
          <p:cNvSpPr txBox="1">
            <a:spLocks noChangeArrowheads="1"/>
          </p:cNvSpPr>
          <p:nvPr/>
        </p:nvSpPr>
        <p:spPr bwMode="auto">
          <a:xfrm>
            <a:off x="4538663" y="1250950"/>
            <a:ext cx="1520825" cy="303213"/>
          </a:xfrm>
          <a:prstGeom prst="rect">
            <a:avLst/>
          </a:prstGeom>
          <a:solidFill>
            <a:srgbClr val="BBE0E3"/>
          </a:solidFill>
          <a:ln w="9525">
            <a:solidFill>
              <a:schemeClr val="tx1"/>
            </a:solidFill>
            <a:miter lim="800000"/>
            <a:headEnd/>
            <a:tailEnd/>
          </a:ln>
        </p:spPr>
        <p:txBody>
          <a:bodyPr lIns="101823" tIns="50911" rIns="101823" bIns="50911">
            <a:spAutoFit/>
          </a:bodyPr>
          <a:lstStyle/>
          <a:p>
            <a:pPr algn="ctr" defTabSz="1019175"/>
            <a:r>
              <a:rPr lang="en-US" sz="1300" b="1"/>
              <a:t>EEPROM</a:t>
            </a:r>
          </a:p>
        </p:txBody>
      </p:sp>
      <p:cxnSp>
        <p:nvCxnSpPr>
          <p:cNvPr id="97" name="Straight Arrow Connector 96"/>
          <p:cNvCxnSpPr>
            <a:cxnSpLocks noChangeShapeType="1"/>
            <a:stCxn id="96" idx="2"/>
            <a:endCxn id="387103" idx="0"/>
          </p:cNvCxnSpPr>
          <p:nvPr/>
        </p:nvCxnSpPr>
        <p:spPr bwMode="auto">
          <a:xfrm rot="5400000">
            <a:off x="5065713" y="1779588"/>
            <a:ext cx="458787" cy="7937"/>
          </a:xfrm>
          <a:prstGeom prst="straightConnector1">
            <a:avLst/>
          </a:prstGeom>
          <a:noFill/>
          <a:ln w="9525" algn="ctr">
            <a:solidFill>
              <a:schemeClr val="tx1"/>
            </a:solidFill>
            <a:round/>
            <a:headEnd type="triangle" w="med" len="med"/>
            <a:tailEnd type="triangle" w="med" len="med"/>
          </a:ln>
        </p:spPr>
      </p:cxnSp>
      <p:sp>
        <p:nvSpPr>
          <p:cNvPr id="98" name="Rounded Rectangle 97"/>
          <p:cNvSpPr/>
          <p:nvPr/>
        </p:nvSpPr>
        <p:spPr bwMode="auto">
          <a:xfrm>
            <a:off x="1088347" y="3701146"/>
            <a:ext cx="3265486" cy="399145"/>
          </a:xfrm>
          <a:prstGeom prst="round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85000"/>
              </a:lnSpc>
              <a:defRPr/>
            </a:pPr>
            <a:endParaRPr lang="en-US" sz="1400" b="1">
              <a:ea typeface="MS PGothic" pitchFamily="34" charset="-128"/>
            </a:endParaRPr>
          </a:p>
        </p:txBody>
      </p:sp>
      <p:sp>
        <p:nvSpPr>
          <p:cNvPr id="387129" name="TextBox 60"/>
          <p:cNvSpPr txBox="1">
            <a:spLocks noChangeArrowheads="1"/>
          </p:cNvSpPr>
          <p:nvPr/>
        </p:nvSpPr>
        <p:spPr bwMode="auto">
          <a:xfrm>
            <a:off x="982663" y="4260850"/>
            <a:ext cx="3124200" cy="1346200"/>
          </a:xfrm>
          <a:prstGeom prst="rect">
            <a:avLst/>
          </a:prstGeom>
          <a:noFill/>
          <a:ln w="9525">
            <a:noFill/>
            <a:miter lim="800000"/>
            <a:headEnd/>
            <a:tailEnd/>
          </a:ln>
        </p:spPr>
        <p:txBody>
          <a:bodyPr>
            <a:spAutoFit/>
          </a:bodyPr>
          <a:lstStyle/>
          <a:p>
            <a:pPr marL="169863" indent="-169863">
              <a:lnSpc>
                <a:spcPct val="90000"/>
              </a:lnSpc>
              <a:spcAft>
                <a:spcPts val="1000"/>
              </a:spcAft>
              <a:buFont typeface="Arial" charset="0"/>
              <a:buChar char="•"/>
            </a:pPr>
            <a:r>
              <a:rPr lang="en-US"/>
              <a:t>Accurate, fast, robust data access</a:t>
            </a:r>
          </a:p>
          <a:p>
            <a:pPr marL="169863" indent="-169863">
              <a:lnSpc>
                <a:spcPct val="90000"/>
              </a:lnSpc>
              <a:spcAft>
                <a:spcPts val="1000"/>
              </a:spcAft>
              <a:buFont typeface="Arial" charset="0"/>
              <a:buChar char="•"/>
            </a:pPr>
            <a:r>
              <a:rPr lang="en-US"/>
              <a:t>Cost sensitive</a:t>
            </a:r>
          </a:p>
          <a:p>
            <a:pPr marL="169863" indent="-169863">
              <a:lnSpc>
                <a:spcPct val="90000"/>
              </a:lnSpc>
              <a:spcAft>
                <a:spcPts val="1000"/>
              </a:spcAft>
              <a:buFont typeface="Arial" charset="0"/>
              <a:buChar char="•"/>
            </a:pPr>
            <a:r>
              <a:rPr lang="en-US"/>
              <a:t>Small Footprint</a:t>
            </a:r>
          </a:p>
        </p:txBody>
      </p:sp>
      <p:sp>
        <p:nvSpPr>
          <p:cNvPr id="387130" name="TextBox 61"/>
          <p:cNvSpPr txBox="1">
            <a:spLocks noChangeArrowheads="1"/>
          </p:cNvSpPr>
          <p:nvPr/>
        </p:nvSpPr>
        <p:spPr bwMode="auto">
          <a:xfrm>
            <a:off x="2268538" y="3713163"/>
            <a:ext cx="876300" cy="369887"/>
          </a:xfrm>
          <a:prstGeom prst="rect">
            <a:avLst/>
          </a:prstGeom>
          <a:noFill/>
          <a:ln w="9525">
            <a:noFill/>
            <a:miter lim="800000"/>
            <a:headEnd/>
            <a:tailEnd/>
          </a:ln>
        </p:spPr>
        <p:txBody>
          <a:bodyPr wrap="none">
            <a:spAutoFit/>
          </a:bodyPr>
          <a:lstStyle/>
          <a:p>
            <a:r>
              <a:rPr lang="en-US" b="1">
                <a:solidFill>
                  <a:schemeClr val="bg1"/>
                </a:solidFill>
              </a:rPr>
              <a:t>Needs</a:t>
            </a:r>
          </a:p>
        </p:txBody>
      </p:sp>
      <p:sp>
        <p:nvSpPr>
          <p:cNvPr id="102" name="Rectangle 101"/>
          <p:cNvSpPr/>
          <p:nvPr/>
        </p:nvSpPr>
        <p:spPr>
          <a:xfrm>
            <a:off x="4532313" y="2035175"/>
            <a:ext cx="1520825" cy="736600"/>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MSP430FR57xx</a:t>
            </a:r>
          </a:p>
          <a:p>
            <a:pPr algn="ctr">
              <a:defRPr/>
            </a:pPr>
            <a:r>
              <a:rPr lang="en-US" sz="1200" b="1" dirty="0"/>
              <a:t>w/ Integrated FRAM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ox(in)">
                                      <p:cBhvr>
                                        <p:cTn id="7" dur="500"/>
                                        <p:tgtEl>
                                          <p:spTgt spid="102"/>
                                        </p:tgtEl>
                                      </p:cBhvr>
                                    </p:animEffect>
                                  </p:childTnLst>
                                </p:cTn>
                              </p:par>
                              <p:par>
                                <p:cTn id="8" presetID="4" presetClass="exit" presetSubtype="16" fill="hold" grpId="0" nodeType="withEffect">
                                  <p:stCondLst>
                                    <p:cond delay="0"/>
                                  </p:stCondLst>
                                  <p:childTnLst>
                                    <p:animEffect transition="out" filter="box(in)">
                                      <p:cBhvr>
                                        <p:cTn id="9" dur="500"/>
                                        <p:tgtEl>
                                          <p:spTgt spid="96"/>
                                        </p:tgtEl>
                                      </p:cBhvr>
                                    </p:animEffect>
                                    <p:set>
                                      <p:cBhvr>
                                        <p:cTn id="10" dur="1" fill="hold">
                                          <p:stCondLst>
                                            <p:cond delay="499"/>
                                          </p:stCondLst>
                                        </p:cTn>
                                        <p:tgtEl>
                                          <p:spTgt spid="96"/>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97"/>
                                        </p:tgtEl>
                                      </p:cBhvr>
                                    </p:animEffect>
                                    <p:set>
                                      <p:cBhvr>
                                        <p:cTn id="13" dur="1" fill="hold">
                                          <p:stCondLst>
                                            <p:cond delay="499"/>
                                          </p:stCondLst>
                                        </p:cTn>
                                        <p:tgtEl>
                                          <p:spTgt spid="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0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1" name="Picture 4" descr="D:\Rita Dell Latitude D610 C drive 8-2010\Art 5-2007\photos\purchased 2\2010 iStock\iS_2010_000013911396Sm background gray.jpg"/>
          <p:cNvPicPr>
            <a:picLocks noChangeAspect="1" noChangeArrowheads="1"/>
          </p:cNvPicPr>
          <p:nvPr/>
        </p:nvPicPr>
        <p:blipFill>
          <a:blip r:embed="rId3"/>
          <a:srcRect/>
          <a:stretch>
            <a:fillRect/>
          </a:stretch>
        </p:blipFill>
        <p:spPr bwMode="auto">
          <a:xfrm>
            <a:off x="0" y="330200"/>
            <a:ext cx="9142413" cy="5965825"/>
          </a:xfrm>
          <a:prstGeom prst="rect">
            <a:avLst/>
          </a:prstGeom>
          <a:noFill/>
          <a:ln w="9525">
            <a:noFill/>
            <a:miter lim="800000"/>
            <a:headEnd/>
            <a:tailEnd/>
          </a:ln>
        </p:spPr>
      </p:pic>
      <p:cxnSp>
        <p:nvCxnSpPr>
          <p:cNvPr id="33" name="Straight Connector 32"/>
          <p:cNvCxnSpPr/>
          <p:nvPr/>
        </p:nvCxnSpPr>
        <p:spPr bwMode="auto">
          <a:xfrm rot="10800000">
            <a:off x="349250" y="1262063"/>
            <a:ext cx="8461375" cy="0"/>
          </a:xfrm>
          <a:prstGeom prst="line">
            <a:avLst/>
          </a:prstGeom>
          <a:noFill/>
          <a:ln w="2857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cxnSp>
      <p:sp>
        <p:nvSpPr>
          <p:cNvPr id="389123" name="Rectangle 69"/>
          <p:cNvSpPr>
            <a:spLocks noChangeArrowheads="1"/>
          </p:cNvSpPr>
          <p:nvPr/>
        </p:nvSpPr>
        <p:spPr bwMode="auto">
          <a:xfrm>
            <a:off x="6138863" y="1176338"/>
            <a:ext cx="566737" cy="274637"/>
          </a:xfrm>
          <a:prstGeom prst="rect">
            <a:avLst/>
          </a:prstGeom>
          <a:solidFill>
            <a:schemeClr val="bg1"/>
          </a:solidFill>
          <a:ln w="9525" algn="ctr">
            <a:noFill/>
            <a:round/>
            <a:headEnd/>
            <a:tailEnd/>
          </a:ln>
        </p:spPr>
        <p:txBody>
          <a:bodyPr>
            <a:spAutoFit/>
          </a:bodyPr>
          <a:lstStyle/>
          <a:p>
            <a:pPr algn="ctr">
              <a:lnSpc>
                <a:spcPct val="85000"/>
              </a:lnSpc>
            </a:pPr>
            <a:endParaRPr lang="ru-RU" sz="1400" b="1"/>
          </a:p>
        </p:txBody>
      </p:sp>
      <p:sp>
        <p:nvSpPr>
          <p:cNvPr id="23" name="Rounded Rectangle 22"/>
          <p:cNvSpPr/>
          <p:nvPr/>
        </p:nvSpPr>
        <p:spPr bwMode="auto">
          <a:xfrm>
            <a:off x="3077029" y="1117596"/>
            <a:ext cx="2772228" cy="304802"/>
          </a:xfrm>
          <a:prstGeom prst="roundRect">
            <a:avLst/>
          </a:prstGeom>
          <a:solidFill>
            <a:schemeClr val="tx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85000"/>
              </a:lnSpc>
              <a:defRPr/>
            </a:pPr>
            <a:endParaRPr lang="en-US" sz="1400" b="1">
              <a:ea typeface="MS PGothic" pitchFamily="34" charset="-128"/>
            </a:endParaRPr>
          </a:p>
        </p:txBody>
      </p:sp>
      <p:sp>
        <p:nvSpPr>
          <p:cNvPr id="389127" name="Title 1"/>
          <p:cNvSpPr>
            <a:spLocks noGrp="1"/>
          </p:cNvSpPr>
          <p:nvPr>
            <p:ph type="title" idx="4294967295"/>
          </p:nvPr>
        </p:nvSpPr>
        <p:spPr bwMode="auto">
          <a:xfrm>
            <a:off x="231775" y="101600"/>
            <a:ext cx="8458200" cy="885825"/>
          </a:xfrm>
          <a:prstGeom prst="rect">
            <a:avLst/>
          </a:prstGeom>
          <a:solidFill>
            <a:srgbClr val="FFFFFF"/>
          </a:solidFill>
          <a:ln>
            <a:solidFill>
              <a:srgbClr val="000000"/>
            </a:solidFill>
            <a:miter lim="800000"/>
            <a:headEnd/>
            <a:tailEnd/>
          </a:ln>
        </p:spPr>
        <p:txBody>
          <a:bodyPr anchor="ctr"/>
          <a:lstStyle/>
          <a:p>
            <a:r>
              <a:rPr lang="en-US" smtClean="0"/>
              <a:t>FRAM enables efficient wireless updates</a:t>
            </a:r>
          </a:p>
        </p:txBody>
      </p:sp>
      <p:sp>
        <p:nvSpPr>
          <p:cNvPr id="389128" name="TextBox 11"/>
          <p:cNvSpPr txBox="1">
            <a:spLocks noChangeArrowheads="1"/>
          </p:cNvSpPr>
          <p:nvPr/>
        </p:nvSpPr>
        <p:spPr bwMode="auto">
          <a:xfrm>
            <a:off x="828675" y="1711325"/>
            <a:ext cx="1644650" cy="369888"/>
          </a:xfrm>
          <a:prstGeom prst="rect">
            <a:avLst/>
          </a:prstGeom>
          <a:noFill/>
          <a:ln w="9525">
            <a:noFill/>
            <a:miter lim="800000"/>
            <a:headEnd/>
            <a:tailEnd/>
          </a:ln>
        </p:spPr>
        <p:txBody>
          <a:bodyPr>
            <a:spAutoFit/>
          </a:bodyPr>
          <a:lstStyle/>
          <a:p>
            <a:pPr algn="ctr"/>
            <a:r>
              <a:rPr lang="en-US" b="1"/>
              <a:t>Challenge</a:t>
            </a:r>
          </a:p>
        </p:txBody>
      </p:sp>
      <p:sp>
        <p:nvSpPr>
          <p:cNvPr id="389129" name="TextBox 13"/>
          <p:cNvSpPr txBox="1">
            <a:spLocks noChangeArrowheads="1"/>
          </p:cNvSpPr>
          <p:nvPr/>
        </p:nvSpPr>
        <p:spPr bwMode="auto">
          <a:xfrm>
            <a:off x="3133725" y="1704975"/>
            <a:ext cx="2192338" cy="369888"/>
          </a:xfrm>
          <a:prstGeom prst="rect">
            <a:avLst/>
          </a:prstGeom>
          <a:noFill/>
          <a:ln w="9525">
            <a:noFill/>
            <a:miter lim="800000"/>
            <a:headEnd/>
            <a:tailEnd/>
          </a:ln>
        </p:spPr>
        <p:txBody>
          <a:bodyPr>
            <a:spAutoFit/>
          </a:bodyPr>
          <a:lstStyle/>
          <a:p>
            <a:pPr algn="ctr"/>
            <a:r>
              <a:rPr lang="en-US" b="1"/>
              <a:t>FRAM solution</a:t>
            </a:r>
          </a:p>
        </p:txBody>
      </p:sp>
      <p:sp>
        <p:nvSpPr>
          <p:cNvPr id="389130" name="TextBox 12"/>
          <p:cNvSpPr txBox="1">
            <a:spLocks noChangeArrowheads="1"/>
          </p:cNvSpPr>
          <p:nvPr/>
        </p:nvSpPr>
        <p:spPr bwMode="auto">
          <a:xfrm>
            <a:off x="3222625" y="1077913"/>
            <a:ext cx="2525713" cy="369887"/>
          </a:xfrm>
          <a:prstGeom prst="rect">
            <a:avLst/>
          </a:prstGeom>
          <a:noFill/>
          <a:ln w="9525">
            <a:noFill/>
            <a:miter lim="800000"/>
            <a:headEnd/>
            <a:tailEnd/>
          </a:ln>
        </p:spPr>
        <p:txBody>
          <a:bodyPr>
            <a:spAutoFit/>
          </a:bodyPr>
          <a:lstStyle/>
          <a:p>
            <a:pPr algn="ctr"/>
            <a:r>
              <a:rPr lang="en-US" b="1">
                <a:solidFill>
                  <a:schemeClr val="bg1"/>
                </a:solidFill>
              </a:rPr>
              <a:t>Over the air updates</a:t>
            </a:r>
          </a:p>
        </p:txBody>
      </p:sp>
      <p:sp>
        <p:nvSpPr>
          <p:cNvPr id="389131" name="TextBox 33"/>
          <p:cNvSpPr txBox="1">
            <a:spLocks noChangeArrowheads="1"/>
          </p:cNvSpPr>
          <p:nvPr/>
        </p:nvSpPr>
        <p:spPr bwMode="auto">
          <a:xfrm>
            <a:off x="5988050" y="2895600"/>
            <a:ext cx="1401763" cy="481013"/>
          </a:xfrm>
          <a:prstGeom prst="rect">
            <a:avLst/>
          </a:prstGeom>
          <a:noFill/>
          <a:ln w="9525">
            <a:noFill/>
            <a:miter lim="800000"/>
            <a:headEnd/>
            <a:tailEnd/>
          </a:ln>
        </p:spPr>
        <p:txBody>
          <a:bodyPr>
            <a:spAutoFit/>
          </a:bodyPr>
          <a:lstStyle/>
          <a:p>
            <a:pPr algn="ctr">
              <a:lnSpc>
                <a:spcPct val="90000"/>
              </a:lnSpc>
            </a:pPr>
            <a:r>
              <a:rPr lang="en-US" sz="1400"/>
              <a:t>Home </a:t>
            </a:r>
            <a:br>
              <a:rPr lang="en-US" sz="1400"/>
            </a:br>
            <a:r>
              <a:rPr lang="en-US" sz="1400"/>
              <a:t>automation</a:t>
            </a:r>
          </a:p>
        </p:txBody>
      </p:sp>
      <p:sp>
        <p:nvSpPr>
          <p:cNvPr id="389132" name="TextBox 61"/>
          <p:cNvSpPr txBox="1">
            <a:spLocks noChangeArrowheads="1"/>
          </p:cNvSpPr>
          <p:nvPr/>
        </p:nvSpPr>
        <p:spPr bwMode="auto">
          <a:xfrm>
            <a:off x="5646738" y="5905500"/>
            <a:ext cx="2016125" cy="287338"/>
          </a:xfrm>
          <a:prstGeom prst="rect">
            <a:avLst/>
          </a:prstGeom>
          <a:noFill/>
          <a:ln w="9525">
            <a:noFill/>
            <a:miter lim="800000"/>
            <a:headEnd/>
            <a:tailEnd/>
          </a:ln>
        </p:spPr>
        <p:txBody>
          <a:bodyPr>
            <a:spAutoFit/>
          </a:bodyPr>
          <a:lstStyle/>
          <a:p>
            <a:pPr algn="ctr">
              <a:lnSpc>
                <a:spcPct val="90000"/>
              </a:lnSpc>
            </a:pPr>
            <a:r>
              <a:rPr lang="en-US" sz="1400"/>
              <a:t>Safety &amp; security</a:t>
            </a:r>
          </a:p>
        </p:txBody>
      </p:sp>
      <p:pic>
        <p:nvPicPr>
          <p:cNvPr id="67" name="Picture 5" descr="C:\Users\Davey\Documents\Rita\03_2011_KW_KI_FR57xx\ss_2011_60027121 fingerprint security 2.png"/>
          <p:cNvPicPr>
            <a:picLocks noChangeAspect="1" noChangeArrowheads="1"/>
          </p:cNvPicPr>
          <p:nvPr/>
        </p:nvPicPr>
        <p:blipFill>
          <a:blip r:embed="rId4"/>
          <a:srcRect l="27365" t="26098" r="25948" b="29753"/>
          <a:stretch>
            <a:fillRect/>
          </a:stretch>
        </p:blipFill>
        <p:spPr bwMode="auto">
          <a:xfrm>
            <a:off x="5937250" y="4462463"/>
            <a:ext cx="1436688" cy="135731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42" name="Rounded Rectangle 41"/>
          <p:cNvSpPr/>
          <p:nvPr/>
        </p:nvSpPr>
        <p:spPr bwMode="auto">
          <a:xfrm>
            <a:off x="363538" y="3354388"/>
            <a:ext cx="2638425" cy="911225"/>
          </a:xfrm>
          <a:prstGeom prst="roundRect">
            <a:avLst/>
          </a:prstGeom>
          <a:solidFill>
            <a:schemeClr val="bg1">
              <a:lumMod val="8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b="1">
              <a:ea typeface="MS PGothic" pitchFamily="34" charset="-128"/>
            </a:endParaRPr>
          </a:p>
        </p:txBody>
      </p:sp>
      <p:sp>
        <p:nvSpPr>
          <p:cNvPr id="43" name="Rounded Rectangle 42"/>
          <p:cNvSpPr/>
          <p:nvPr/>
        </p:nvSpPr>
        <p:spPr bwMode="auto">
          <a:xfrm>
            <a:off x="363538" y="4500563"/>
            <a:ext cx="2638425" cy="909637"/>
          </a:xfrm>
          <a:prstGeom prst="roundRect">
            <a:avLst/>
          </a:prstGeom>
          <a:solidFill>
            <a:schemeClr val="bg1">
              <a:lumMod val="8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b="1">
              <a:ea typeface="MS PGothic" pitchFamily="34" charset="-128"/>
            </a:endParaRPr>
          </a:p>
        </p:txBody>
      </p:sp>
      <p:sp>
        <p:nvSpPr>
          <p:cNvPr id="31" name="Rounded Rectangle 30"/>
          <p:cNvSpPr/>
          <p:nvPr/>
        </p:nvSpPr>
        <p:spPr bwMode="auto">
          <a:xfrm>
            <a:off x="363538" y="2222500"/>
            <a:ext cx="2636837" cy="909638"/>
          </a:xfrm>
          <a:prstGeom prst="roundRect">
            <a:avLst/>
          </a:prstGeom>
          <a:solidFill>
            <a:schemeClr val="bg1">
              <a:lumMod val="8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b="1">
              <a:ea typeface="MS PGothic" pitchFamily="34" charset="-128"/>
            </a:endParaRPr>
          </a:p>
        </p:txBody>
      </p:sp>
      <p:sp>
        <p:nvSpPr>
          <p:cNvPr id="389137" name="TextBox 14"/>
          <p:cNvSpPr txBox="1">
            <a:spLocks noChangeArrowheads="1"/>
          </p:cNvSpPr>
          <p:nvPr/>
        </p:nvSpPr>
        <p:spPr bwMode="auto">
          <a:xfrm>
            <a:off x="381000" y="2241550"/>
            <a:ext cx="2535238" cy="876300"/>
          </a:xfrm>
          <a:prstGeom prst="rect">
            <a:avLst/>
          </a:prstGeom>
          <a:noFill/>
          <a:ln w="9525">
            <a:noFill/>
            <a:miter lim="800000"/>
            <a:headEnd/>
            <a:tailEnd/>
          </a:ln>
        </p:spPr>
        <p:txBody>
          <a:bodyPr>
            <a:spAutoFit/>
          </a:bodyPr>
          <a:lstStyle/>
          <a:p>
            <a:pPr>
              <a:lnSpc>
                <a:spcPct val="85000"/>
              </a:lnSpc>
              <a:spcAft>
                <a:spcPts val="1200"/>
              </a:spcAft>
            </a:pPr>
            <a:r>
              <a:rPr lang="en-US" sz="2000"/>
              <a:t>Consumes up to 1 month battery life </a:t>
            </a:r>
            <a:br>
              <a:rPr lang="en-US" sz="2000"/>
            </a:br>
            <a:r>
              <a:rPr lang="en-US" sz="2000"/>
              <a:t>for a single update</a:t>
            </a:r>
          </a:p>
        </p:txBody>
      </p:sp>
      <p:sp>
        <p:nvSpPr>
          <p:cNvPr id="45" name="Rounded Rectangle 44"/>
          <p:cNvSpPr/>
          <p:nvPr/>
        </p:nvSpPr>
        <p:spPr bwMode="auto">
          <a:xfrm>
            <a:off x="2930525" y="3349625"/>
            <a:ext cx="2773363" cy="911225"/>
          </a:xfrm>
          <a:prstGeom prst="roundRect">
            <a:avLst/>
          </a:prstGeom>
          <a:solidFill>
            <a:schemeClr val="bg1">
              <a:lumMod val="9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b="1">
              <a:ea typeface="MS PGothic" pitchFamily="34" charset="-128"/>
            </a:endParaRPr>
          </a:p>
        </p:txBody>
      </p:sp>
      <p:sp>
        <p:nvSpPr>
          <p:cNvPr id="46" name="Rounded Rectangle 45"/>
          <p:cNvSpPr/>
          <p:nvPr/>
        </p:nvSpPr>
        <p:spPr bwMode="auto">
          <a:xfrm>
            <a:off x="2930525" y="4506913"/>
            <a:ext cx="2773363" cy="909637"/>
          </a:xfrm>
          <a:prstGeom prst="roundRect">
            <a:avLst/>
          </a:prstGeom>
          <a:solidFill>
            <a:schemeClr val="bg1">
              <a:lumMod val="9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b="1">
              <a:ea typeface="MS PGothic" pitchFamily="34" charset="-128"/>
            </a:endParaRPr>
          </a:p>
        </p:txBody>
      </p:sp>
      <p:sp>
        <p:nvSpPr>
          <p:cNvPr id="47" name="Rounded Rectangle 46"/>
          <p:cNvSpPr/>
          <p:nvPr/>
        </p:nvSpPr>
        <p:spPr bwMode="auto">
          <a:xfrm>
            <a:off x="2930525" y="2217738"/>
            <a:ext cx="2773363" cy="909637"/>
          </a:xfrm>
          <a:prstGeom prst="roundRect">
            <a:avLst/>
          </a:prstGeom>
          <a:solidFill>
            <a:schemeClr val="bg1">
              <a:lumMod val="9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b="1">
              <a:ea typeface="MS PGothic" pitchFamily="34" charset="-128"/>
            </a:endParaRPr>
          </a:p>
        </p:txBody>
      </p:sp>
      <p:sp>
        <p:nvSpPr>
          <p:cNvPr id="389141" name="TextBox 14"/>
          <p:cNvSpPr txBox="1">
            <a:spLocks noChangeArrowheads="1"/>
          </p:cNvSpPr>
          <p:nvPr/>
        </p:nvSpPr>
        <p:spPr bwMode="auto">
          <a:xfrm>
            <a:off x="3154363" y="2363788"/>
            <a:ext cx="2387600" cy="615950"/>
          </a:xfrm>
          <a:prstGeom prst="rect">
            <a:avLst/>
          </a:prstGeom>
          <a:noFill/>
          <a:ln w="9525">
            <a:noFill/>
            <a:miter lim="800000"/>
            <a:headEnd/>
            <a:tailEnd/>
          </a:ln>
        </p:spPr>
        <p:txBody>
          <a:bodyPr>
            <a:spAutoFit/>
          </a:bodyPr>
          <a:lstStyle/>
          <a:p>
            <a:pPr>
              <a:lnSpc>
                <a:spcPct val="85000"/>
              </a:lnSpc>
              <a:spcAft>
                <a:spcPts val="1600"/>
              </a:spcAft>
            </a:pPr>
            <a:r>
              <a:rPr lang="en-US" sz="2000"/>
              <a:t>Uses &lt; 1/4 day battery life</a:t>
            </a:r>
          </a:p>
        </p:txBody>
      </p:sp>
      <p:sp>
        <p:nvSpPr>
          <p:cNvPr id="389142" name="TextBox 14"/>
          <p:cNvSpPr txBox="1">
            <a:spLocks noChangeArrowheads="1"/>
          </p:cNvSpPr>
          <p:nvPr/>
        </p:nvSpPr>
        <p:spPr bwMode="auto">
          <a:xfrm>
            <a:off x="3109913" y="4670425"/>
            <a:ext cx="2389187" cy="615950"/>
          </a:xfrm>
          <a:prstGeom prst="rect">
            <a:avLst/>
          </a:prstGeom>
          <a:noFill/>
          <a:ln w="9525">
            <a:noFill/>
            <a:miter lim="800000"/>
            <a:headEnd/>
            <a:tailEnd/>
          </a:ln>
        </p:spPr>
        <p:txBody>
          <a:bodyPr>
            <a:spAutoFit/>
          </a:bodyPr>
          <a:lstStyle/>
          <a:p>
            <a:pPr>
              <a:lnSpc>
                <a:spcPct val="85000"/>
              </a:lnSpc>
              <a:spcAft>
                <a:spcPts val="1600"/>
              </a:spcAft>
            </a:pPr>
            <a:r>
              <a:rPr lang="en-US" sz="2000"/>
              <a:t>Write guarantee in case of power loss</a:t>
            </a:r>
          </a:p>
        </p:txBody>
      </p:sp>
      <p:sp>
        <p:nvSpPr>
          <p:cNvPr id="389143" name="TextBox 14"/>
          <p:cNvSpPr txBox="1">
            <a:spLocks noChangeArrowheads="1"/>
          </p:cNvSpPr>
          <p:nvPr/>
        </p:nvSpPr>
        <p:spPr bwMode="auto">
          <a:xfrm>
            <a:off x="3154363" y="3641725"/>
            <a:ext cx="2387600" cy="354013"/>
          </a:xfrm>
          <a:prstGeom prst="rect">
            <a:avLst/>
          </a:prstGeom>
          <a:noFill/>
          <a:ln w="9525">
            <a:noFill/>
            <a:miter lim="800000"/>
            <a:headEnd/>
            <a:tailEnd/>
          </a:ln>
        </p:spPr>
        <p:txBody>
          <a:bodyPr>
            <a:spAutoFit/>
          </a:bodyPr>
          <a:lstStyle/>
          <a:p>
            <a:pPr>
              <a:lnSpc>
                <a:spcPct val="85000"/>
              </a:lnSpc>
              <a:spcAft>
                <a:spcPts val="1600"/>
              </a:spcAft>
            </a:pPr>
            <a:r>
              <a:rPr lang="en-US" sz="2000"/>
              <a:t>Bit level access</a:t>
            </a:r>
          </a:p>
        </p:txBody>
      </p:sp>
      <p:pic>
        <p:nvPicPr>
          <p:cNvPr id="2050" name="Picture 2" descr="D:\Rita Dell Latitude D610 C drive 8-2010\Art 5-2007\photos\purchased 2\2011 CC3000 apps\1559885_DigiElectResi-Meter outline sm.png"/>
          <p:cNvPicPr>
            <a:picLocks noChangeAspect="1" noChangeArrowheads="1"/>
          </p:cNvPicPr>
          <p:nvPr/>
        </p:nvPicPr>
        <p:blipFill>
          <a:blip r:embed="rId5"/>
          <a:srcRect/>
          <a:stretch>
            <a:fillRect/>
          </a:stretch>
        </p:blipFill>
        <p:spPr bwMode="auto">
          <a:xfrm>
            <a:off x="7326313" y="3076575"/>
            <a:ext cx="1530350" cy="1531938"/>
          </a:xfrm>
          <a:prstGeom prst="rect">
            <a:avLst/>
          </a:prstGeom>
          <a:noFill/>
          <a:effectLst>
            <a:outerShdw blurRad="50800" dist="38100" dir="8100000" algn="tr" rotWithShape="0">
              <a:prstClr val="black">
                <a:alpha val="40000"/>
              </a:prstClr>
            </a:outerShdw>
          </a:effectLst>
        </p:spPr>
      </p:pic>
      <p:pic>
        <p:nvPicPr>
          <p:cNvPr id="2052" name="Picture 4" descr="C:\Users\Davey\Documents\Rita\2011_iStock\iS_2011_000011718449XSm digital thermosta smt.png"/>
          <p:cNvPicPr>
            <a:picLocks noChangeAspect="1" noChangeArrowheads="1"/>
          </p:cNvPicPr>
          <p:nvPr/>
        </p:nvPicPr>
        <p:blipFill>
          <a:blip r:embed="rId6"/>
          <a:srcRect/>
          <a:stretch>
            <a:fillRect/>
          </a:stretch>
        </p:blipFill>
        <p:spPr bwMode="auto">
          <a:xfrm>
            <a:off x="5892800" y="1828800"/>
            <a:ext cx="1597025" cy="1074738"/>
          </a:xfrm>
          <a:prstGeom prst="rect">
            <a:avLst/>
          </a:prstGeom>
          <a:noFill/>
          <a:effectLst>
            <a:outerShdw blurRad="50800" dist="38100" dir="8100000" algn="tr" rotWithShape="0">
              <a:prstClr val="black">
                <a:alpha val="40000"/>
              </a:prstClr>
            </a:outerShdw>
          </a:effectLst>
        </p:spPr>
      </p:pic>
      <p:sp>
        <p:nvSpPr>
          <p:cNvPr id="389146" name="TextBox 53"/>
          <p:cNvSpPr txBox="1">
            <a:spLocks noChangeArrowheads="1"/>
          </p:cNvSpPr>
          <p:nvPr/>
        </p:nvSpPr>
        <p:spPr bwMode="auto">
          <a:xfrm>
            <a:off x="7481888" y="4676775"/>
            <a:ext cx="1184275" cy="307975"/>
          </a:xfrm>
          <a:prstGeom prst="rect">
            <a:avLst/>
          </a:prstGeom>
          <a:noFill/>
          <a:ln w="9525">
            <a:noFill/>
            <a:miter lim="800000"/>
            <a:headEnd/>
            <a:tailEnd/>
          </a:ln>
        </p:spPr>
        <p:txBody>
          <a:bodyPr>
            <a:spAutoFit/>
          </a:bodyPr>
          <a:lstStyle/>
          <a:p>
            <a:pPr algn="ctr"/>
            <a:r>
              <a:rPr lang="en-US" sz="1400"/>
              <a:t>Metering</a:t>
            </a:r>
          </a:p>
        </p:txBody>
      </p:sp>
      <p:sp>
        <p:nvSpPr>
          <p:cNvPr id="389147" name="TextBox 14"/>
          <p:cNvSpPr txBox="1">
            <a:spLocks noChangeArrowheads="1"/>
          </p:cNvSpPr>
          <p:nvPr/>
        </p:nvSpPr>
        <p:spPr bwMode="auto">
          <a:xfrm>
            <a:off x="477838" y="3538538"/>
            <a:ext cx="2535237" cy="614362"/>
          </a:xfrm>
          <a:prstGeom prst="rect">
            <a:avLst/>
          </a:prstGeom>
          <a:noFill/>
          <a:ln w="9525">
            <a:noFill/>
            <a:miter lim="800000"/>
            <a:headEnd/>
            <a:tailEnd/>
          </a:ln>
        </p:spPr>
        <p:txBody>
          <a:bodyPr>
            <a:spAutoFit/>
          </a:bodyPr>
          <a:lstStyle/>
          <a:p>
            <a:pPr>
              <a:lnSpc>
                <a:spcPct val="85000"/>
              </a:lnSpc>
              <a:spcAft>
                <a:spcPts val="1200"/>
              </a:spcAft>
            </a:pPr>
            <a:r>
              <a:rPr lang="en-US" sz="2000"/>
              <a:t>Block level erase &amp; program</a:t>
            </a:r>
          </a:p>
        </p:txBody>
      </p:sp>
      <p:sp>
        <p:nvSpPr>
          <p:cNvPr id="389148" name="TextBox 14"/>
          <p:cNvSpPr txBox="1">
            <a:spLocks noChangeArrowheads="1"/>
          </p:cNvSpPr>
          <p:nvPr/>
        </p:nvSpPr>
        <p:spPr bwMode="auto">
          <a:xfrm>
            <a:off x="466725" y="4556125"/>
            <a:ext cx="2535238" cy="877888"/>
          </a:xfrm>
          <a:prstGeom prst="rect">
            <a:avLst/>
          </a:prstGeom>
          <a:noFill/>
          <a:ln w="9525">
            <a:noFill/>
            <a:miter lim="800000"/>
            <a:headEnd/>
            <a:tailEnd/>
          </a:ln>
        </p:spPr>
        <p:txBody>
          <a:bodyPr>
            <a:spAutoFit/>
          </a:bodyPr>
          <a:lstStyle/>
          <a:p>
            <a:pPr>
              <a:lnSpc>
                <a:spcPct val="85000"/>
              </a:lnSpc>
              <a:spcAft>
                <a:spcPts val="1200"/>
              </a:spcAft>
            </a:pPr>
            <a:r>
              <a:rPr lang="en-US" sz="2000"/>
              <a:t>Need redundant (mirror) memory blocks</a:t>
            </a:r>
          </a:p>
        </p:txBody>
      </p:sp>
      <p:pic>
        <p:nvPicPr>
          <p:cNvPr id="389149" name="Picture 9" descr="shutterstock_3079833 audio waves"/>
          <p:cNvPicPr>
            <a:picLocks noChangeAspect="1" noChangeArrowheads="1"/>
          </p:cNvPicPr>
          <p:nvPr/>
        </p:nvPicPr>
        <p:blipFill>
          <a:blip r:embed="rId7"/>
          <a:srcRect l="50000" t="-4167"/>
          <a:stretch>
            <a:fillRect/>
          </a:stretch>
        </p:blipFill>
        <p:spPr bwMode="auto">
          <a:xfrm>
            <a:off x="6057900" y="750888"/>
            <a:ext cx="685800" cy="952500"/>
          </a:xfrm>
          <a:prstGeom prst="rect">
            <a:avLst/>
          </a:prstGeom>
          <a:noFill/>
          <a:ln w="9525">
            <a:noFill/>
            <a:miter lim="800000"/>
            <a:headEnd/>
            <a:tailEnd/>
          </a:ln>
        </p:spPr>
      </p:pic>
      <p:pic>
        <p:nvPicPr>
          <p:cNvPr id="389150" name="Picture 10" descr="orange sphere w shadow tiny"/>
          <p:cNvPicPr>
            <a:picLocks noChangeAspect="1" noChangeArrowheads="1"/>
          </p:cNvPicPr>
          <p:nvPr/>
        </p:nvPicPr>
        <p:blipFill>
          <a:blip r:embed="rId8"/>
          <a:srcRect/>
          <a:stretch>
            <a:fillRect/>
          </a:stretch>
        </p:blipFill>
        <p:spPr bwMode="auto">
          <a:xfrm>
            <a:off x="6065838" y="1128713"/>
            <a:ext cx="22860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D:\Rita Dell Latitude D610 C drive 8-2010\Art 5-2007\photos\purchased 2\2010 iStock\iS_2010_6918037L shwoosh gray sm2.jpg"/>
          <p:cNvPicPr>
            <a:picLocks noChangeAspect="1" noChangeArrowheads="1"/>
          </p:cNvPicPr>
          <p:nvPr/>
        </p:nvPicPr>
        <p:blipFill>
          <a:blip r:embed="rId3"/>
          <a:srcRect t="2667" b="13268"/>
          <a:stretch>
            <a:fillRect/>
          </a:stretch>
        </p:blipFill>
        <p:spPr bwMode="auto">
          <a:xfrm>
            <a:off x="4891088" y="4078288"/>
            <a:ext cx="4252912" cy="2170112"/>
          </a:xfrm>
          <a:prstGeom prst="rect">
            <a:avLst/>
          </a:prstGeom>
          <a:noFill/>
          <a:ln w="9525">
            <a:noFill/>
            <a:miter lim="800000"/>
            <a:headEnd/>
            <a:tailEnd/>
          </a:ln>
        </p:spPr>
      </p:pic>
      <p:pic>
        <p:nvPicPr>
          <p:cNvPr id="391170" name="Picture 9" descr="D:\Rita Dell Latitude D610 C drive 8-2010\Art 5-2007\photos\purchased 2\2010 iStock\iS_2010_000007022923Sm network connectivity lt.jpg"/>
          <p:cNvPicPr>
            <a:picLocks noChangeAspect="1" noChangeArrowheads="1"/>
          </p:cNvPicPr>
          <p:nvPr/>
        </p:nvPicPr>
        <p:blipFill>
          <a:blip r:embed="rId4"/>
          <a:srcRect/>
          <a:stretch>
            <a:fillRect/>
          </a:stretch>
        </p:blipFill>
        <p:spPr bwMode="auto">
          <a:xfrm>
            <a:off x="3146425" y="1271588"/>
            <a:ext cx="5997575" cy="2600325"/>
          </a:xfrm>
          <a:prstGeom prst="rect">
            <a:avLst/>
          </a:prstGeom>
          <a:noFill/>
          <a:ln w="9525">
            <a:noFill/>
            <a:miter lim="800000"/>
            <a:headEnd/>
            <a:tailEnd/>
          </a:ln>
        </p:spPr>
      </p:pic>
      <p:sp>
        <p:nvSpPr>
          <p:cNvPr id="52" name="Rounded Rectangle 51"/>
          <p:cNvSpPr/>
          <p:nvPr/>
        </p:nvSpPr>
        <p:spPr bwMode="auto">
          <a:xfrm>
            <a:off x="350838" y="2128838"/>
            <a:ext cx="2554287" cy="628650"/>
          </a:xfrm>
          <a:prstGeom prst="roundRect">
            <a:avLst/>
          </a:prstGeom>
          <a:solidFill>
            <a:schemeClr val="bg1">
              <a:lumMod val="8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sz="1400" b="1">
              <a:ea typeface="MS PGothic" pitchFamily="34" charset="-128"/>
            </a:endParaRPr>
          </a:p>
        </p:txBody>
      </p:sp>
      <p:sp>
        <p:nvSpPr>
          <p:cNvPr id="53" name="Rounded Rectangle 52"/>
          <p:cNvSpPr/>
          <p:nvPr/>
        </p:nvSpPr>
        <p:spPr bwMode="auto">
          <a:xfrm>
            <a:off x="349250" y="1409700"/>
            <a:ext cx="2554288" cy="628650"/>
          </a:xfrm>
          <a:prstGeom prst="roundRect">
            <a:avLst/>
          </a:prstGeom>
          <a:solidFill>
            <a:schemeClr val="bg1">
              <a:lumMod val="8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sz="1400" b="1">
              <a:ea typeface="MS PGothic" pitchFamily="34" charset="-128"/>
            </a:endParaRPr>
          </a:p>
        </p:txBody>
      </p:sp>
      <p:sp>
        <p:nvSpPr>
          <p:cNvPr id="56" name="Rounded Rectangle 55"/>
          <p:cNvSpPr/>
          <p:nvPr/>
        </p:nvSpPr>
        <p:spPr bwMode="auto">
          <a:xfrm>
            <a:off x="349250" y="2833688"/>
            <a:ext cx="2554288" cy="965200"/>
          </a:xfrm>
          <a:prstGeom prst="roundRect">
            <a:avLst/>
          </a:prstGeom>
          <a:solidFill>
            <a:schemeClr val="bg1">
              <a:lumMod val="8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sz="1400" b="1">
              <a:ea typeface="MS PGothic" pitchFamily="34" charset="-128"/>
            </a:endParaRPr>
          </a:p>
        </p:txBody>
      </p:sp>
      <p:sp>
        <p:nvSpPr>
          <p:cNvPr id="42" name="Rounded Rectangle 41"/>
          <p:cNvSpPr/>
          <p:nvPr/>
        </p:nvSpPr>
        <p:spPr bwMode="auto">
          <a:xfrm>
            <a:off x="349250" y="5173663"/>
            <a:ext cx="2554288" cy="450850"/>
          </a:xfrm>
          <a:prstGeom prst="roundRect">
            <a:avLst/>
          </a:prstGeom>
          <a:solidFill>
            <a:schemeClr val="bg1">
              <a:lumMod val="8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sz="1400" b="1">
              <a:ea typeface="MS PGothic" pitchFamily="34" charset="-128"/>
            </a:endParaRPr>
          </a:p>
        </p:txBody>
      </p:sp>
      <p:sp>
        <p:nvSpPr>
          <p:cNvPr id="43" name="Rounded Rectangle 42"/>
          <p:cNvSpPr/>
          <p:nvPr/>
        </p:nvSpPr>
        <p:spPr bwMode="auto">
          <a:xfrm>
            <a:off x="349250" y="5740400"/>
            <a:ext cx="2554288" cy="449263"/>
          </a:xfrm>
          <a:prstGeom prst="roundRect">
            <a:avLst/>
          </a:prstGeom>
          <a:solidFill>
            <a:schemeClr val="bg1">
              <a:lumMod val="8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sz="1400" b="1">
              <a:ea typeface="MS PGothic" pitchFamily="34" charset="-128"/>
            </a:endParaRPr>
          </a:p>
        </p:txBody>
      </p:sp>
      <p:cxnSp>
        <p:nvCxnSpPr>
          <p:cNvPr id="38" name="Straight Connector 37"/>
          <p:cNvCxnSpPr/>
          <p:nvPr/>
        </p:nvCxnSpPr>
        <p:spPr bwMode="auto">
          <a:xfrm rot="10800000">
            <a:off x="349250" y="965200"/>
            <a:ext cx="8461375" cy="0"/>
          </a:xfrm>
          <a:prstGeom prst="line">
            <a:avLst/>
          </a:prstGeom>
          <a:noFill/>
          <a:ln w="2857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3" name="Straight Connector 32"/>
          <p:cNvCxnSpPr/>
          <p:nvPr/>
        </p:nvCxnSpPr>
        <p:spPr bwMode="auto">
          <a:xfrm rot="10800000">
            <a:off x="349250" y="4092575"/>
            <a:ext cx="8461375" cy="0"/>
          </a:xfrm>
          <a:prstGeom prst="line">
            <a:avLst/>
          </a:prstGeom>
          <a:noFill/>
          <a:ln w="28575"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cxnSp>
      <p:sp>
        <p:nvSpPr>
          <p:cNvPr id="23" name="Rounded Rectangle 22"/>
          <p:cNvSpPr/>
          <p:nvPr/>
        </p:nvSpPr>
        <p:spPr bwMode="auto">
          <a:xfrm>
            <a:off x="3077029" y="3946978"/>
            <a:ext cx="2772228" cy="304802"/>
          </a:xfrm>
          <a:prstGeom prst="roundRect">
            <a:avLst/>
          </a:prstGeom>
          <a:solidFill>
            <a:schemeClr val="tx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85000"/>
              </a:lnSpc>
              <a:defRPr/>
            </a:pPr>
            <a:endParaRPr lang="en-US" sz="1400" b="1">
              <a:ea typeface="MS PGothic" pitchFamily="34" charset="-128"/>
            </a:endParaRPr>
          </a:p>
        </p:txBody>
      </p:sp>
      <p:sp>
        <p:nvSpPr>
          <p:cNvPr id="391181" name="Title 1"/>
          <p:cNvSpPr>
            <a:spLocks noGrp="1"/>
          </p:cNvSpPr>
          <p:nvPr>
            <p:ph type="title" idx="4294967295"/>
          </p:nvPr>
        </p:nvSpPr>
        <p:spPr bwMode="auto">
          <a:xfrm>
            <a:off x="231775" y="42863"/>
            <a:ext cx="8458200" cy="885825"/>
          </a:xfrm>
          <a:prstGeom prst="rect">
            <a:avLst/>
          </a:prstGeom>
          <a:solidFill>
            <a:srgbClr val="FFFFFF"/>
          </a:solidFill>
          <a:ln>
            <a:solidFill>
              <a:srgbClr val="000000"/>
            </a:solidFill>
            <a:miter lim="800000"/>
            <a:headEnd/>
            <a:tailEnd/>
          </a:ln>
        </p:spPr>
        <p:txBody>
          <a:bodyPr anchor="ctr"/>
          <a:lstStyle/>
          <a:p>
            <a:r>
              <a:rPr lang="en-US" smtClean="0"/>
              <a:t>FRAM solves real-world challenges</a:t>
            </a:r>
          </a:p>
        </p:txBody>
      </p:sp>
      <p:sp>
        <p:nvSpPr>
          <p:cNvPr id="12" name="TextBox 11"/>
          <p:cNvSpPr txBox="1">
            <a:spLocks noChangeArrowheads="1"/>
          </p:cNvSpPr>
          <p:nvPr/>
        </p:nvSpPr>
        <p:spPr bwMode="auto">
          <a:xfrm>
            <a:off x="247650" y="4237038"/>
            <a:ext cx="1644650" cy="368300"/>
          </a:xfrm>
          <a:prstGeom prst="rect">
            <a:avLst/>
          </a:prstGeom>
          <a:noFill/>
          <a:ln w="9525">
            <a:noFill/>
            <a:miter lim="800000"/>
            <a:headEnd/>
            <a:tailEnd/>
          </a:ln>
        </p:spPr>
        <p:txBody>
          <a:bodyPr>
            <a:spAutoFit/>
          </a:bodyPr>
          <a:lstStyle/>
          <a:p>
            <a:r>
              <a:rPr lang="en-US" b="1"/>
              <a:t>Challenge</a:t>
            </a:r>
          </a:p>
        </p:txBody>
      </p:sp>
      <p:sp>
        <p:nvSpPr>
          <p:cNvPr id="14" name="TextBox 13"/>
          <p:cNvSpPr txBox="1">
            <a:spLocks noChangeArrowheads="1"/>
          </p:cNvSpPr>
          <p:nvPr/>
        </p:nvSpPr>
        <p:spPr bwMode="auto">
          <a:xfrm>
            <a:off x="2887663" y="4243388"/>
            <a:ext cx="2192337" cy="369887"/>
          </a:xfrm>
          <a:prstGeom prst="rect">
            <a:avLst/>
          </a:prstGeom>
          <a:noFill/>
          <a:ln w="9525">
            <a:noFill/>
            <a:miter lim="800000"/>
            <a:headEnd/>
            <a:tailEnd/>
          </a:ln>
        </p:spPr>
        <p:txBody>
          <a:bodyPr>
            <a:spAutoFit/>
          </a:bodyPr>
          <a:lstStyle/>
          <a:p>
            <a:r>
              <a:rPr lang="en-US" b="1"/>
              <a:t>FRAM solution</a:t>
            </a:r>
          </a:p>
        </p:txBody>
      </p:sp>
      <p:sp>
        <p:nvSpPr>
          <p:cNvPr id="391184" name="TextBox 19"/>
          <p:cNvSpPr txBox="1">
            <a:spLocks noChangeArrowheads="1"/>
          </p:cNvSpPr>
          <p:nvPr/>
        </p:nvSpPr>
        <p:spPr bwMode="auto">
          <a:xfrm>
            <a:off x="357188" y="1423988"/>
            <a:ext cx="2636837" cy="682625"/>
          </a:xfrm>
          <a:prstGeom prst="rect">
            <a:avLst/>
          </a:prstGeom>
          <a:noFill/>
          <a:ln w="9525">
            <a:noFill/>
            <a:miter lim="800000"/>
            <a:headEnd/>
            <a:tailEnd/>
          </a:ln>
        </p:spPr>
        <p:txBody>
          <a:bodyPr>
            <a:spAutoFit/>
          </a:bodyPr>
          <a:lstStyle/>
          <a:p>
            <a:pPr>
              <a:lnSpc>
                <a:spcPct val="80000"/>
              </a:lnSpc>
              <a:spcAft>
                <a:spcPts val="800"/>
              </a:spcAft>
            </a:pPr>
            <a:r>
              <a:rPr lang="en-US" sz="1600"/>
              <a:t>Power consumption limits locations, increases maintenance</a:t>
            </a:r>
          </a:p>
        </p:txBody>
      </p:sp>
      <p:sp>
        <p:nvSpPr>
          <p:cNvPr id="391185" name="TextBox 32"/>
          <p:cNvSpPr txBox="1">
            <a:spLocks noChangeArrowheads="1"/>
          </p:cNvSpPr>
          <p:nvPr/>
        </p:nvSpPr>
        <p:spPr bwMode="auto">
          <a:xfrm>
            <a:off x="371475" y="3552825"/>
            <a:ext cx="2387600" cy="276225"/>
          </a:xfrm>
          <a:prstGeom prst="rect">
            <a:avLst/>
          </a:prstGeom>
          <a:noFill/>
          <a:ln w="9525">
            <a:noFill/>
            <a:miter lim="800000"/>
            <a:headEnd/>
            <a:tailEnd/>
          </a:ln>
        </p:spPr>
        <p:txBody>
          <a:bodyPr>
            <a:spAutoFit/>
          </a:bodyPr>
          <a:lstStyle/>
          <a:p>
            <a:pPr algn="ctr">
              <a:lnSpc>
                <a:spcPct val="85000"/>
              </a:lnSpc>
            </a:pPr>
            <a:r>
              <a:rPr lang="en-US" sz="1400"/>
              <a:t>Selective monitoring</a:t>
            </a:r>
          </a:p>
        </p:txBody>
      </p:sp>
      <p:pic>
        <p:nvPicPr>
          <p:cNvPr id="35" name="Picture 2" descr="C:\Users\Davey\Documents\Rita\03_2011_KW_KI_FR57xx\single plot graph.jpg"/>
          <p:cNvPicPr>
            <a:picLocks noChangeAspect="1" noChangeArrowheads="1"/>
          </p:cNvPicPr>
          <p:nvPr/>
        </p:nvPicPr>
        <p:blipFill>
          <a:blip r:embed="rId5"/>
          <a:srcRect/>
          <a:stretch>
            <a:fillRect/>
          </a:stretch>
        </p:blipFill>
        <p:spPr bwMode="auto">
          <a:xfrm>
            <a:off x="1046163" y="2894013"/>
            <a:ext cx="1090612" cy="639762"/>
          </a:xfrm>
          <a:prstGeom prst="rect">
            <a:avLst/>
          </a:prstGeom>
          <a:noFill/>
          <a:ln>
            <a:solidFill>
              <a:schemeClr val="bg2">
                <a:lumMod val="75000"/>
              </a:schemeClr>
            </a:solidFill>
          </a:ln>
        </p:spPr>
      </p:pic>
      <p:sp>
        <p:nvSpPr>
          <p:cNvPr id="109595" name="TextBox 12"/>
          <p:cNvSpPr txBox="1">
            <a:spLocks noChangeArrowheads="1"/>
          </p:cNvSpPr>
          <p:nvPr/>
        </p:nvSpPr>
        <p:spPr bwMode="auto">
          <a:xfrm>
            <a:off x="3222625" y="3908425"/>
            <a:ext cx="2525713" cy="368300"/>
          </a:xfrm>
          <a:prstGeom prst="rect">
            <a:avLst/>
          </a:prstGeom>
          <a:noFill/>
          <a:ln w="9525">
            <a:noFill/>
            <a:miter lim="800000"/>
            <a:headEnd/>
            <a:tailEnd/>
          </a:ln>
        </p:spPr>
        <p:txBody>
          <a:bodyPr>
            <a:spAutoFit/>
          </a:bodyPr>
          <a:lstStyle/>
          <a:p>
            <a:pPr algn="ctr"/>
            <a:r>
              <a:rPr lang="en-US" b="1">
                <a:solidFill>
                  <a:schemeClr val="bg1"/>
                </a:solidFill>
              </a:rPr>
              <a:t>Over-the-air updates</a:t>
            </a:r>
          </a:p>
        </p:txBody>
      </p:sp>
      <p:sp>
        <p:nvSpPr>
          <p:cNvPr id="34" name="TextBox 33"/>
          <p:cNvSpPr txBox="1">
            <a:spLocks noChangeArrowheads="1"/>
          </p:cNvSpPr>
          <p:nvPr/>
        </p:nvSpPr>
        <p:spPr bwMode="auto">
          <a:xfrm>
            <a:off x="5581650" y="5043488"/>
            <a:ext cx="1401763" cy="479425"/>
          </a:xfrm>
          <a:prstGeom prst="rect">
            <a:avLst/>
          </a:prstGeom>
          <a:noFill/>
          <a:ln w="9525">
            <a:noFill/>
            <a:miter lim="800000"/>
            <a:headEnd/>
            <a:tailEnd/>
          </a:ln>
        </p:spPr>
        <p:txBody>
          <a:bodyPr>
            <a:spAutoFit/>
          </a:bodyPr>
          <a:lstStyle/>
          <a:p>
            <a:pPr algn="ctr">
              <a:lnSpc>
                <a:spcPct val="90000"/>
              </a:lnSpc>
            </a:pPr>
            <a:r>
              <a:rPr lang="en-US" sz="1400"/>
              <a:t>Home </a:t>
            </a:r>
            <a:br>
              <a:rPr lang="en-US" sz="1400"/>
            </a:br>
            <a:r>
              <a:rPr lang="en-US" sz="1400"/>
              <a:t>automation</a:t>
            </a:r>
          </a:p>
        </p:txBody>
      </p:sp>
      <p:sp>
        <p:nvSpPr>
          <p:cNvPr id="391189" name="TextBox 39"/>
          <p:cNvSpPr txBox="1">
            <a:spLocks noChangeArrowheads="1"/>
          </p:cNvSpPr>
          <p:nvPr/>
        </p:nvSpPr>
        <p:spPr bwMode="auto">
          <a:xfrm>
            <a:off x="6124575" y="1573213"/>
            <a:ext cx="1373188" cy="481012"/>
          </a:xfrm>
          <a:prstGeom prst="rect">
            <a:avLst/>
          </a:prstGeom>
          <a:noFill/>
          <a:ln w="9525">
            <a:noFill/>
            <a:miter lim="800000"/>
            <a:headEnd/>
            <a:tailEnd/>
          </a:ln>
        </p:spPr>
        <p:txBody>
          <a:bodyPr>
            <a:spAutoFit/>
          </a:bodyPr>
          <a:lstStyle/>
          <a:p>
            <a:pPr algn="ctr">
              <a:lnSpc>
                <a:spcPct val="90000"/>
              </a:lnSpc>
            </a:pPr>
            <a:r>
              <a:rPr lang="en-US" sz="1400"/>
              <a:t>Asset </a:t>
            </a:r>
            <a:br>
              <a:rPr lang="en-US" sz="1400"/>
            </a:br>
            <a:r>
              <a:rPr lang="en-US" sz="1400"/>
              <a:t>Tracking</a:t>
            </a:r>
          </a:p>
        </p:txBody>
      </p:sp>
      <p:sp>
        <p:nvSpPr>
          <p:cNvPr id="391190" name="TextBox 26"/>
          <p:cNvSpPr txBox="1">
            <a:spLocks noChangeArrowheads="1"/>
          </p:cNvSpPr>
          <p:nvPr/>
        </p:nvSpPr>
        <p:spPr bwMode="auto">
          <a:xfrm>
            <a:off x="280988" y="1060450"/>
            <a:ext cx="1644650" cy="369888"/>
          </a:xfrm>
          <a:prstGeom prst="rect">
            <a:avLst/>
          </a:prstGeom>
          <a:noFill/>
          <a:ln w="9525">
            <a:noFill/>
            <a:miter lim="800000"/>
            <a:headEnd/>
            <a:tailEnd/>
          </a:ln>
        </p:spPr>
        <p:txBody>
          <a:bodyPr>
            <a:spAutoFit/>
          </a:bodyPr>
          <a:lstStyle/>
          <a:p>
            <a:r>
              <a:rPr lang="en-US" b="1"/>
              <a:t>Challenge</a:t>
            </a:r>
          </a:p>
        </p:txBody>
      </p:sp>
      <p:sp>
        <p:nvSpPr>
          <p:cNvPr id="31" name="Rounded Rectangle 30"/>
          <p:cNvSpPr/>
          <p:nvPr/>
        </p:nvSpPr>
        <p:spPr bwMode="auto">
          <a:xfrm>
            <a:off x="347663" y="4614863"/>
            <a:ext cx="2555875" cy="449262"/>
          </a:xfrm>
          <a:prstGeom prst="roundRect">
            <a:avLst/>
          </a:prstGeom>
          <a:solidFill>
            <a:schemeClr val="bg1">
              <a:lumMod val="8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sz="1400" b="1">
              <a:ea typeface="MS PGothic" pitchFamily="34" charset="-128"/>
            </a:endParaRPr>
          </a:p>
        </p:txBody>
      </p:sp>
      <p:sp>
        <p:nvSpPr>
          <p:cNvPr id="39" name="TextBox 14"/>
          <p:cNvSpPr txBox="1">
            <a:spLocks noChangeArrowheads="1"/>
          </p:cNvSpPr>
          <p:nvPr/>
        </p:nvSpPr>
        <p:spPr bwMode="auto">
          <a:xfrm>
            <a:off x="377825" y="4584700"/>
            <a:ext cx="2455863" cy="1655763"/>
          </a:xfrm>
          <a:prstGeom prst="rect">
            <a:avLst/>
          </a:prstGeom>
          <a:noFill/>
          <a:ln w="9525">
            <a:noFill/>
            <a:miter lim="800000"/>
            <a:headEnd/>
            <a:tailEnd/>
          </a:ln>
        </p:spPr>
        <p:txBody>
          <a:bodyPr>
            <a:spAutoFit/>
          </a:bodyPr>
          <a:lstStyle/>
          <a:p>
            <a:pPr>
              <a:lnSpc>
                <a:spcPct val="85000"/>
              </a:lnSpc>
              <a:spcAft>
                <a:spcPts val="1200"/>
              </a:spcAft>
            </a:pPr>
            <a:r>
              <a:rPr lang="en-US" sz="1600"/>
              <a:t>Consume up to 1 month </a:t>
            </a:r>
            <a:br>
              <a:rPr lang="en-US" sz="1600"/>
            </a:br>
            <a:r>
              <a:rPr lang="en-US" sz="1600"/>
              <a:t>battery life</a:t>
            </a:r>
          </a:p>
          <a:p>
            <a:pPr>
              <a:lnSpc>
                <a:spcPct val="85000"/>
              </a:lnSpc>
              <a:spcAft>
                <a:spcPts val="1200"/>
              </a:spcAft>
            </a:pPr>
            <a:r>
              <a:rPr lang="en-US" sz="1600"/>
              <a:t>Block level erase &amp; program</a:t>
            </a:r>
          </a:p>
          <a:p>
            <a:pPr>
              <a:lnSpc>
                <a:spcPct val="85000"/>
              </a:lnSpc>
              <a:spcAft>
                <a:spcPts val="1200"/>
              </a:spcAft>
            </a:pPr>
            <a:r>
              <a:rPr lang="en-US" sz="1600"/>
              <a:t>Need redundant (mirror) memory blocks</a:t>
            </a:r>
          </a:p>
        </p:txBody>
      </p:sp>
      <p:sp>
        <p:nvSpPr>
          <p:cNvPr id="391193" name="TextBox 57"/>
          <p:cNvSpPr txBox="1">
            <a:spLocks noChangeArrowheads="1"/>
          </p:cNvSpPr>
          <p:nvPr/>
        </p:nvSpPr>
        <p:spPr bwMode="auto">
          <a:xfrm>
            <a:off x="379413" y="2236788"/>
            <a:ext cx="2124075" cy="485775"/>
          </a:xfrm>
          <a:prstGeom prst="rect">
            <a:avLst/>
          </a:prstGeom>
          <a:noFill/>
          <a:ln w="9525">
            <a:noFill/>
            <a:miter lim="800000"/>
            <a:headEnd/>
            <a:tailEnd/>
          </a:ln>
        </p:spPr>
        <p:txBody>
          <a:bodyPr>
            <a:spAutoFit/>
          </a:bodyPr>
          <a:lstStyle/>
          <a:p>
            <a:pPr>
              <a:lnSpc>
                <a:spcPct val="80000"/>
              </a:lnSpc>
              <a:spcAft>
                <a:spcPts val="800"/>
              </a:spcAft>
            </a:pPr>
            <a:r>
              <a:rPr lang="en-US" sz="1600"/>
              <a:t>Limited data update/</a:t>
            </a:r>
            <a:br>
              <a:rPr lang="en-US" sz="1600"/>
            </a:br>
            <a:r>
              <a:rPr lang="en-US" sz="1600"/>
              <a:t>write speed</a:t>
            </a:r>
          </a:p>
        </p:txBody>
      </p:sp>
      <p:sp>
        <p:nvSpPr>
          <p:cNvPr id="44" name="TextBox 43"/>
          <p:cNvSpPr txBox="1">
            <a:spLocks noChangeArrowheads="1"/>
          </p:cNvSpPr>
          <p:nvPr/>
        </p:nvSpPr>
        <p:spPr bwMode="auto">
          <a:xfrm>
            <a:off x="6740525" y="6034088"/>
            <a:ext cx="1184275" cy="307975"/>
          </a:xfrm>
          <a:prstGeom prst="rect">
            <a:avLst/>
          </a:prstGeom>
          <a:noFill/>
          <a:ln w="9525">
            <a:noFill/>
            <a:miter lim="800000"/>
            <a:headEnd/>
            <a:tailEnd/>
          </a:ln>
        </p:spPr>
        <p:txBody>
          <a:bodyPr>
            <a:spAutoFit/>
          </a:bodyPr>
          <a:lstStyle/>
          <a:p>
            <a:pPr algn="ctr"/>
            <a:r>
              <a:rPr lang="en-US" sz="1400"/>
              <a:t>Metering</a:t>
            </a:r>
          </a:p>
        </p:txBody>
      </p:sp>
      <p:sp>
        <p:nvSpPr>
          <p:cNvPr id="391195" name="TextBox 56"/>
          <p:cNvSpPr txBox="1">
            <a:spLocks noChangeArrowheads="1"/>
          </p:cNvSpPr>
          <p:nvPr/>
        </p:nvSpPr>
        <p:spPr bwMode="auto">
          <a:xfrm>
            <a:off x="6815138" y="3252788"/>
            <a:ext cx="1019175" cy="479425"/>
          </a:xfrm>
          <a:prstGeom prst="rect">
            <a:avLst/>
          </a:prstGeom>
          <a:noFill/>
          <a:ln w="9525">
            <a:noFill/>
            <a:miter lim="800000"/>
            <a:headEnd/>
            <a:tailEnd/>
          </a:ln>
        </p:spPr>
        <p:txBody>
          <a:bodyPr>
            <a:spAutoFit/>
          </a:bodyPr>
          <a:lstStyle/>
          <a:p>
            <a:pPr algn="ctr">
              <a:lnSpc>
                <a:spcPct val="90000"/>
              </a:lnSpc>
            </a:pPr>
            <a:r>
              <a:rPr lang="en-US" sz="1400"/>
              <a:t>Sports &amp; </a:t>
            </a:r>
            <a:br>
              <a:rPr lang="en-US" sz="1400"/>
            </a:br>
            <a:r>
              <a:rPr lang="en-US" sz="1400"/>
              <a:t>Fitness</a:t>
            </a:r>
          </a:p>
        </p:txBody>
      </p:sp>
      <p:sp>
        <p:nvSpPr>
          <p:cNvPr id="62" name="TextBox 61"/>
          <p:cNvSpPr txBox="1">
            <a:spLocks noChangeArrowheads="1"/>
          </p:cNvSpPr>
          <p:nvPr/>
        </p:nvSpPr>
        <p:spPr bwMode="auto">
          <a:xfrm>
            <a:off x="7896225" y="5310188"/>
            <a:ext cx="884238" cy="479425"/>
          </a:xfrm>
          <a:prstGeom prst="rect">
            <a:avLst/>
          </a:prstGeom>
          <a:noFill/>
          <a:ln w="9525">
            <a:noFill/>
            <a:miter lim="800000"/>
            <a:headEnd/>
            <a:tailEnd/>
          </a:ln>
        </p:spPr>
        <p:txBody>
          <a:bodyPr>
            <a:spAutoFit/>
          </a:bodyPr>
          <a:lstStyle/>
          <a:p>
            <a:pPr algn="ctr">
              <a:lnSpc>
                <a:spcPct val="90000"/>
              </a:lnSpc>
            </a:pPr>
            <a:r>
              <a:rPr lang="en-US" sz="1400"/>
              <a:t>Safety &amp; </a:t>
            </a:r>
            <a:br>
              <a:rPr lang="en-US" sz="1400"/>
            </a:br>
            <a:r>
              <a:rPr lang="en-US" sz="1400"/>
              <a:t>security</a:t>
            </a:r>
          </a:p>
        </p:txBody>
      </p:sp>
      <p:pic>
        <p:nvPicPr>
          <p:cNvPr id="63" name="Picture 3" descr="C:\Users\Davey\Documents\Rita\03_2011_KW_KI_FR57xx\iS_2011_000002138216XSmall perscription.png"/>
          <p:cNvPicPr>
            <a:picLocks noChangeAspect="1" noChangeArrowheads="1"/>
          </p:cNvPicPr>
          <p:nvPr/>
        </p:nvPicPr>
        <p:blipFill>
          <a:blip r:embed="rId6"/>
          <a:srcRect/>
          <a:stretch>
            <a:fillRect/>
          </a:stretch>
        </p:blipFill>
        <p:spPr bwMode="auto">
          <a:xfrm>
            <a:off x="5848350" y="1096963"/>
            <a:ext cx="779463" cy="104775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391198" name="TextBox 63"/>
          <p:cNvSpPr txBox="1">
            <a:spLocks noChangeArrowheads="1"/>
          </p:cNvSpPr>
          <p:nvPr/>
        </p:nvSpPr>
        <p:spPr bwMode="auto">
          <a:xfrm>
            <a:off x="7475538" y="2652713"/>
            <a:ext cx="1663700" cy="479425"/>
          </a:xfrm>
          <a:prstGeom prst="rect">
            <a:avLst/>
          </a:prstGeom>
          <a:noFill/>
          <a:ln w="9525">
            <a:noFill/>
            <a:miter lim="800000"/>
            <a:headEnd/>
            <a:tailEnd/>
          </a:ln>
        </p:spPr>
        <p:txBody>
          <a:bodyPr>
            <a:spAutoFit/>
          </a:bodyPr>
          <a:lstStyle/>
          <a:p>
            <a:pPr algn="ctr">
              <a:lnSpc>
                <a:spcPct val="90000"/>
              </a:lnSpc>
            </a:pPr>
            <a:r>
              <a:rPr lang="en-US" sz="1400"/>
              <a:t>Seismic</a:t>
            </a:r>
            <a:br>
              <a:rPr lang="en-US" sz="1400"/>
            </a:br>
            <a:r>
              <a:rPr lang="en-US" sz="1400"/>
              <a:t>monitoring</a:t>
            </a:r>
          </a:p>
        </p:txBody>
      </p:sp>
      <p:sp>
        <p:nvSpPr>
          <p:cNvPr id="391199" name="TextBox 64"/>
          <p:cNvSpPr txBox="1">
            <a:spLocks noChangeArrowheads="1"/>
          </p:cNvSpPr>
          <p:nvPr/>
        </p:nvSpPr>
        <p:spPr bwMode="auto">
          <a:xfrm>
            <a:off x="5624513" y="2316163"/>
            <a:ext cx="1098550" cy="481012"/>
          </a:xfrm>
          <a:prstGeom prst="rect">
            <a:avLst/>
          </a:prstGeom>
          <a:noFill/>
          <a:ln w="9525">
            <a:noFill/>
            <a:miter lim="800000"/>
            <a:headEnd/>
            <a:tailEnd/>
          </a:ln>
        </p:spPr>
        <p:txBody>
          <a:bodyPr>
            <a:spAutoFit/>
          </a:bodyPr>
          <a:lstStyle/>
          <a:p>
            <a:pPr algn="ctr">
              <a:lnSpc>
                <a:spcPct val="90000"/>
              </a:lnSpc>
            </a:pPr>
            <a:r>
              <a:rPr lang="en-US" sz="1400"/>
              <a:t>Flow meters</a:t>
            </a:r>
          </a:p>
        </p:txBody>
      </p:sp>
      <p:pic>
        <p:nvPicPr>
          <p:cNvPr id="1027" name="Picture 3" descr="C:\Users\Davey\Documents\Rita\2011_iStock\iS_000006981760XS earthquake meter.jpg"/>
          <p:cNvPicPr>
            <a:picLocks noChangeAspect="1" noChangeArrowheads="1"/>
          </p:cNvPicPr>
          <p:nvPr/>
        </p:nvPicPr>
        <p:blipFill>
          <a:blip r:embed="rId7"/>
          <a:srcRect/>
          <a:stretch>
            <a:fillRect/>
          </a:stretch>
        </p:blipFill>
        <p:spPr bwMode="auto">
          <a:xfrm>
            <a:off x="7834313" y="1168400"/>
            <a:ext cx="969962" cy="1452563"/>
          </a:xfrm>
          <a:prstGeom prst="rect">
            <a:avLst/>
          </a:prstGeom>
          <a:noFill/>
          <a:effectLst>
            <a:outerShdw blurRad="50800" dist="38100" dir="8100000" algn="tr" rotWithShape="0">
              <a:prstClr val="black">
                <a:alpha val="40000"/>
              </a:prstClr>
            </a:outerShdw>
          </a:effectLst>
        </p:spPr>
      </p:pic>
      <p:pic>
        <p:nvPicPr>
          <p:cNvPr id="67" name="Picture 5" descr="C:\Users\Davey\Documents\Rita\03_2011_KW_KI_FR57xx\ss_2011_60027121 fingerprint security 2.png"/>
          <p:cNvPicPr>
            <a:picLocks noChangeAspect="1" noChangeArrowheads="1"/>
          </p:cNvPicPr>
          <p:nvPr/>
        </p:nvPicPr>
        <p:blipFill>
          <a:blip r:embed="rId8"/>
          <a:srcRect l="27365" t="26098" r="25948" b="29753"/>
          <a:stretch>
            <a:fillRect/>
          </a:stretch>
        </p:blipFill>
        <p:spPr bwMode="auto">
          <a:xfrm>
            <a:off x="7843838" y="4373563"/>
            <a:ext cx="966787" cy="91440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50" name="Rounded Rectangle 49"/>
          <p:cNvSpPr/>
          <p:nvPr/>
        </p:nvSpPr>
        <p:spPr bwMode="auto">
          <a:xfrm>
            <a:off x="2819400" y="2138363"/>
            <a:ext cx="2701925" cy="630237"/>
          </a:xfrm>
          <a:prstGeom prst="roundRect">
            <a:avLst/>
          </a:prstGeom>
          <a:solidFill>
            <a:schemeClr val="bg1">
              <a:lumMod val="9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sz="1400" b="1">
              <a:ea typeface="MS PGothic" pitchFamily="34" charset="-128"/>
            </a:endParaRPr>
          </a:p>
        </p:txBody>
      </p:sp>
      <p:sp>
        <p:nvSpPr>
          <p:cNvPr id="51" name="Rounded Rectangle 50"/>
          <p:cNvSpPr/>
          <p:nvPr/>
        </p:nvSpPr>
        <p:spPr bwMode="auto">
          <a:xfrm>
            <a:off x="2817813" y="1419225"/>
            <a:ext cx="2701925" cy="630238"/>
          </a:xfrm>
          <a:prstGeom prst="roundRect">
            <a:avLst/>
          </a:prstGeom>
          <a:solidFill>
            <a:schemeClr val="bg1">
              <a:lumMod val="9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sz="1400" b="1">
              <a:ea typeface="MS PGothic" pitchFamily="34" charset="-128"/>
            </a:endParaRPr>
          </a:p>
        </p:txBody>
      </p:sp>
      <p:sp>
        <p:nvSpPr>
          <p:cNvPr id="55" name="Rounded Rectangle 54"/>
          <p:cNvSpPr/>
          <p:nvPr/>
        </p:nvSpPr>
        <p:spPr bwMode="auto">
          <a:xfrm>
            <a:off x="2817813" y="2849563"/>
            <a:ext cx="2701925" cy="965200"/>
          </a:xfrm>
          <a:prstGeom prst="roundRect">
            <a:avLst/>
          </a:prstGeom>
          <a:solidFill>
            <a:schemeClr val="bg1">
              <a:lumMod val="9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sz="1400" b="1">
              <a:ea typeface="MS PGothic" pitchFamily="34" charset="-128"/>
            </a:endParaRPr>
          </a:p>
        </p:txBody>
      </p:sp>
      <p:sp>
        <p:nvSpPr>
          <p:cNvPr id="45" name="Rounded Rectangle 44"/>
          <p:cNvSpPr/>
          <p:nvPr/>
        </p:nvSpPr>
        <p:spPr bwMode="auto">
          <a:xfrm>
            <a:off x="2835275" y="5172075"/>
            <a:ext cx="2686050" cy="449263"/>
          </a:xfrm>
          <a:prstGeom prst="roundRect">
            <a:avLst/>
          </a:prstGeom>
          <a:solidFill>
            <a:schemeClr val="bg1">
              <a:lumMod val="9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sz="1400" b="1">
              <a:ea typeface="MS PGothic" pitchFamily="34" charset="-128"/>
            </a:endParaRPr>
          </a:p>
        </p:txBody>
      </p:sp>
      <p:sp>
        <p:nvSpPr>
          <p:cNvPr id="46" name="Rounded Rectangle 45"/>
          <p:cNvSpPr/>
          <p:nvPr/>
        </p:nvSpPr>
        <p:spPr bwMode="auto">
          <a:xfrm>
            <a:off x="2835275" y="5743575"/>
            <a:ext cx="2686050" cy="449263"/>
          </a:xfrm>
          <a:prstGeom prst="roundRect">
            <a:avLst/>
          </a:prstGeom>
          <a:solidFill>
            <a:schemeClr val="bg1">
              <a:lumMod val="9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sz="1400" b="1">
              <a:ea typeface="MS PGothic" pitchFamily="34" charset="-128"/>
            </a:endParaRPr>
          </a:p>
        </p:txBody>
      </p:sp>
      <p:sp>
        <p:nvSpPr>
          <p:cNvPr id="47" name="Rounded Rectangle 46"/>
          <p:cNvSpPr/>
          <p:nvPr/>
        </p:nvSpPr>
        <p:spPr bwMode="auto">
          <a:xfrm>
            <a:off x="2833688" y="4611688"/>
            <a:ext cx="2686050" cy="450850"/>
          </a:xfrm>
          <a:prstGeom prst="roundRect">
            <a:avLst/>
          </a:prstGeom>
          <a:solidFill>
            <a:schemeClr val="bg1">
              <a:lumMod val="9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lnSpc>
                <a:spcPct val="85000"/>
              </a:lnSpc>
              <a:defRPr/>
            </a:pPr>
            <a:endParaRPr lang="en-US" sz="1400" b="1">
              <a:ea typeface="MS PGothic" pitchFamily="34" charset="-128"/>
            </a:endParaRPr>
          </a:p>
        </p:txBody>
      </p:sp>
      <p:sp>
        <p:nvSpPr>
          <p:cNvPr id="41" name="Rounded Rectangle 40"/>
          <p:cNvSpPr/>
          <p:nvPr/>
        </p:nvSpPr>
        <p:spPr bwMode="auto">
          <a:xfrm>
            <a:off x="3077028" y="817813"/>
            <a:ext cx="2772228" cy="304802"/>
          </a:xfrm>
          <a:prstGeom prst="roundRect">
            <a:avLst/>
          </a:prstGeom>
          <a:solidFill>
            <a:schemeClr val="tx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85000"/>
              </a:lnSpc>
              <a:defRPr/>
            </a:pPr>
            <a:endParaRPr lang="en-US" sz="1400" b="1">
              <a:ea typeface="MS PGothic" pitchFamily="34" charset="-128"/>
            </a:endParaRPr>
          </a:p>
        </p:txBody>
      </p:sp>
      <p:sp>
        <p:nvSpPr>
          <p:cNvPr id="391211" name="TextBox 20"/>
          <p:cNvSpPr txBox="1">
            <a:spLocks noChangeArrowheads="1"/>
          </p:cNvSpPr>
          <p:nvPr/>
        </p:nvSpPr>
        <p:spPr bwMode="auto">
          <a:xfrm>
            <a:off x="2982913" y="1420813"/>
            <a:ext cx="2474912" cy="682625"/>
          </a:xfrm>
          <a:prstGeom prst="rect">
            <a:avLst/>
          </a:prstGeom>
          <a:noFill/>
          <a:ln w="9525">
            <a:noFill/>
            <a:miter lim="800000"/>
            <a:headEnd/>
            <a:tailEnd/>
          </a:ln>
        </p:spPr>
        <p:txBody>
          <a:bodyPr>
            <a:spAutoFit/>
          </a:bodyPr>
          <a:lstStyle/>
          <a:p>
            <a:pPr>
              <a:lnSpc>
                <a:spcPct val="80000"/>
              </a:lnSpc>
              <a:spcAft>
                <a:spcPts val="800"/>
              </a:spcAft>
            </a:pPr>
            <a:r>
              <a:rPr lang="en-US" sz="1600"/>
              <a:t>Energy harvesting enables more sensors </a:t>
            </a:r>
            <a:br>
              <a:rPr lang="en-US" sz="1600"/>
            </a:br>
            <a:r>
              <a:rPr lang="en-US" sz="1600"/>
              <a:t>in more locations</a:t>
            </a:r>
            <a:endParaRPr lang="en-US" sz="1400"/>
          </a:p>
        </p:txBody>
      </p:sp>
      <p:sp>
        <p:nvSpPr>
          <p:cNvPr id="391212" name="TextBox 33"/>
          <p:cNvSpPr txBox="1">
            <a:spLocks noChangeArrowheads="1"/>
          </p:cNvSpPr>
          <p:nvPr/>
        </p:nvSpPr>
        <p:spPr bwMode="auto">
          <a:xfrm>
            <a:off x="2820988" y="3575050"/>
            <a:ext cx="2633662" cy="276225"/>
          </a:xfrm>
          <a:prstGeom prst="rect">
            <a:avLst/>
          </a:prstGeom>
          <a:noFill/>
          <a:ln w="9525">
            <a:noFill/>
            <a:miter lim="800000"/>
            <a:headEnd/>
            <a:tailEnd/>
          </a:ln>
        </p:spPr>
        <p:txBody>
          <a:bodyPr>
            <a:spAutoFit/>
          </a:bodyPr>
          <a:lstStyle/>
          <a:p>
            <a:pPr algn="ctr">
              <a:lnSpc>
                <a:spcPct val="85000"/>
              </a:lnSpc>
            </a:pPr>
            <a:r>
              <a:rPr lang="en-US" sz="1400"/>
              <a:t>Continuous monitoring</a:t>
            </a:r>
          </a:p>
        </p:txBody>
      </p:sp>
      <p:pic>
        <p:nvPicPr>
          <p:cNvPr id="36" name="Picture 3" descr="C:\Users\Davey\Documents\Rita\03_2011_KW_KI_FR57xx\ContinuousLineGraph2.jpg"/>
          <p:cNvPicPr>
            <a:picLocks noChangeAspect="1" noChangeArrowheads="1"/>
          </p:cNvPicPr>
          <p:nvPr/>
        </p:nvPicPr>
        <p:blipFill>
          <a:blip r:embed="rId9"/>
          <a:srcRect t="11927"/>
          <a:stretch>
            <a:fillRect/>
          </a:stretch>
        </p:blipFill>
        <p:spPr bwMode="auto">
          <a:xfrm>
            <a:off x="3452813" y="2903538"/>
            <a:ext cx="1387475" cy="663575"/>
          </a:xfrm>
          <a:prstGeom prst="rect">
            <a:avLst/>
          </a:prstGeom>
          <a:noFill/>
          <a:ln>
            <a:solidFill>
              <a:schemeClr val="bg2">
                <a:lumMod val="75000"/>
              </a:schemeClr>
            </a:solidFill>
          </a:ln>
        </p:spPr>
      </p:pic>
      <p:sp>
        <p:nvSpPr>
          <p:cNvPr id="30" name="TextBox 14"/>
          <p:cNvSpPr txBox="1">
            <a:spLocks noChangeArrowheads="1"/>
          </p:cNvSpPr>
          <p:nvPr/>
        </p:nvSpPr>
        <p:spPr bwMode="auto">
          <a:xfrm>
            <a:off x="3051175" y="4598988"/>
            <a:ext cx="2312988" cy="511175"/>
          </a:xfrm>
          <a:prstGeom prst="rect">
            <a:avLst/>
          </a:prstGeom>
          <a:noFill/>
          <a:ln w="9525">
            <a:noFill/>
            <a:miter lim="800000"/>
            <a:headEnd/>
            <a:tailEnd/>
          </a:ln>
        </p:spPr>
        <p:txBody>
          <a:bodyPr>
            <a:spAutoFit/>
          </a:bodyPr>
          <a:lstStyle/>
          <a:p>
            <a:pPr>
              <a:lnSpc>
                <a:spcPct val="85000"/>
              </a:lnSpc>
              <a:spcAft>
                <a:spcPts val="1600"/>
              </a:spcAft>
            </a:pPr>
            <a:r>
              <a:rPr lang="en-US" sz="1600"/>
              <a:t>Uses less than ¼ day of battery life</a:t>
            </a:r>
          </a:p>
        </p:txBody>
      </p:sp>
      <p:sp>
        <p:nvSpPr>
          <p:cNvPr id="391215" name="TextBox 12"/>
          <p:cNvSpPr txBox="1">
            <a:spLocks noChangeArrowheads="1"/>
          </p:cNvSpPr>
          <p:nvPr/>
        </p:nvSpPr>
        <p:spPr bwMode="auto">
          <a:xfrm>
            <a:off x="2974975" y="763588"/>
            <a:ext cx="2967038" cy="369887"/>
          </a:xfrm>
          <a:prstGeom prst="rect">
            <a:avLst/>
          </a:prstGeom>
          <a:noFill/>
          <a:ln w="9525">
            <a:noFill/>
            <a:miter lim="800000"/>
            <a:headEnd/>
            <a:tailEnd/>
          </a:ln>
        </p:spPr>
        <p:txBody>
          <a:bodyPr>
            <a:spAutoFit/>
          </a:bodyPr>
          <a:lstStyle/>
          <a:p>
            <a:pPr algn="ctr"/>
            <a:r>
              <a:rPr lang="en-US" b="1">
                <a:solidFill>
                  <a:schemeClr val="bg1"/>
                </a:solidFill>
              </a:rPr>
              <a:t>Sensor Datalogging</a:t>
            </a:r>
          </a:p>
        </p:txBody>
      </p:sp>
      <p:sp>
        <p:nvSpPr>
          <p:cNvPr id="391216" name="TextBox 28"/>
          <p:cNvSpPr txBox="1">
            <a:spLocks noChangeArrowheads="1"/>
          </p:cNvSpPr>
          <p:nvPr/>
        </p:nvSpPr>
        <p:spPr bwMode="auto">
          <a:xfrm>
            <a:off x="2903538" y="1082675"/>
            <a:ext cx="1871662" cy="368300"/>
          </a:xfrm>
          <a:prstGeom prst="rect">
            <a:avLst/>
          </a:prstGeom>
          <a:noFill/>
          <a:ln w="9525">
            <a:noFill/>
            <a:miter lim="800000"/>
            <a:headEnd/>
            <a:tailEnd/>
          </a:ln>
        </p:spPr>
        <p:txBody>
          <a:bodyPr>
            <a:spAutoFit/>
          </a:bodyPr>
          <a:lstStyle/>
          <a:p>
            <a:r>
              <a:rPr lang="en-US" b="1"/>
              <a:t>FRAM solution</a:t>
            </a:r>
          </a:p>
        </p:txBody>
      </p:sp>
      <p:sp>
        <p:nvSpPr>
          <p:cNvPr id="48" name="TextBox 14"/>
          <p:cNvSpPr txBox="1">
            <a:spLocks noChangeArrowheads="1"/>
          </p:cNvSpPr>
          <p:nvPr/>
        </p:nvSpPr>
        <p:spPr bwMode="auto">
          <a:xfrm>
            <a:off x="3008313" y="5738813"/>
            <a:ext cx="2314575" cy="509587"/>
          </a:xfrm>
          <a:prstGeom prst="rect">
            <a:avLst/>
          </a:prstGeom>
          <a:noFill/>
          <a:ln w="9525">
            <a:noFill/>
            <a:miter lim="800000"/>
            <a:headEnd/>
            <a:tailEnd/>
          </a:ln>
        </p:spPr>
        <p:txBody>
          <a:bodyPr>
            <a:spAutoFit/>
          </a:bodyPr>
          <a:lstStyle/>
          <a:p>
            <a:pPr>
              <a:lnSpc>
                <a:spcPct val="85000"/>
              </a:lnSpc>
              <a:spcAft>
                <a:spcPts val="1600"/>
              </a:spcAft>
            </a:pPr>
            <a:r>
              <a:rPr lang="en-US" sz="1600"/>
              <a:t>Write guarantee in case of power loss</a:t>
            </a:r>
          </a:p>
        </p:txBody>
      </p:sp>
      <p:sp>
        <p:nvSpPr>
          <p:cNvPr id="49" name="TextBox 14"/>
          <p:cNvSpPr txBox="1">
            <a:spLocks noChangeArrowheads="1"/>
          </p:cNvSpPr>
          <p:nvPr/>
        </p:nvSpPr>
        <p:spPr bwMode="auto">
          <a:xfrm>
            <a:off x="3051175" y="5265738"/>
            <a:ext cx="2312988" cy="301625"/>
          </a:xfrm>
          <a:prstGeom prst="rect">
            <a:avLst/>
          </a:prstGeom>
          <a:noFill/>
          <a:ln w="9525">
            <a:noFill/>
            <a:miter lim="800000"/>
            <a:headEnd/>
            <a:tailEnd/>
          </a:ln>
        </p:spPr>
        <p:txBody>
          <a:bodyPr>
            <a:spAutoFit/>
          </a:bodyPr>
          <a:lstStyle/>
          <a:p>
            <a:pPr>
              <a:lnSpc>
                <a:spcPct val="85000"/>
              </a:lnSpc>
              <a:spcAft>
                <a:spcPts val="1600"/>
              </a:spcAft>
            </a:pPr>
            <a:r>
              <a:rPr lang="en-US" sz="1600"/>
              <a:t>Bit level access</a:t>
            </a:r>
          </a:p>
        </p:txBody>
      </p:sp>
      <p:sp>
        <p:nvSpPr>
          <p:cNvPr id="391219" name="TextBox 58"/>
          <p:cNvSpPr txBox="1">
            <a:spLocks noChangeArrowheads="1"/>
          </p:cNvSpPr>
          <p:nvPr/>
        </p:nvSpPr>
        <p:spPr bwMode="auto">
          <a:xfrm>
            <a:off x="2986088" y="2112963"/>
            <a:ext cx="2457450" cy="682625"/>
          </a:xfrm>
          <a:prstGeom prst="rect">
            <a:avLst/>
          </a:prstGeom>
          <a:noFill/>
          <a:ln w="9525">
            <a:noFill/>
            <a:miter lim="800000"/>
            <a:headEnd/>
            <a:tailEnd/>
          </a:ln>
        </p:spPr>
        <p:txBody>
          <a:bodyPr>
            <a:spAutoFit/>
          </a:bodyPr>
          <a:lstStyle/>
          <a:p>
            <a:pPr>
              <a:lnSpc>
                <a:spcPct val="80000"/>
              </a:lnSpc>
              <a:spcAft>
                <a:spcPts val="800"/>
              </a:spcAft>
            </a:pPr>
            <a:r>
              <a:rPr lang="en-US" sz="1600"/>
              <a:t>Continuous and reliable monitoring , storage and RF transmission</a:t>
            </a:r>
          </a:p>
        </p:txBody>
      </p:sp>
      <p:pic>
        <p:nvPicPr>
          <p:cNvPr id="2050" name="Picture 2" descr="D:\Rita Dell Latitude D610 C drive 8-2010\Art 5-2007\photos\purchased 2\2011 CC3000 apps\1559885_DigiElectResi-Meter outline sm.png"/>
          <p:cNvPicPr>
            <a:picLocks noChangeAspect="1" noChangeArrowheads="1"/>
          </p:cNvPicPr>
          <p:nvPr/>
        </p:nvPicPr>
        <p:blipFill>
          <a:blip r:embed="rId10"/>
          <a:srcRect/>
          <a:stretch>
            <a:fillRect/>
          </a:stretch>
        </p:blipFill>
        <p:spPr bwMode="auto">
          <a:xfrm>
            <a:off x="6789738" y="5089525"/>
            <a:ext cx="1008062" cy="1009650"/>
          </a:xfrm>
          <a:prstGeom prst="rect">
            <a:avLst/>
          </a:prstGeom>
          <a:noFill/>
          <a:effectLst>
            <a:outerShdw blurRad="50800" dist="38100" dir="8100000" algn="tr" rotWithShape="0">
              <a:prstClr val="black">
                <a:alpha val="40000"/>
              </a:prstClr>
            </a:outerShdw>
          </a:effectLst>
        </p:spPr>
      </p:pic>
      <p:pic>
        <p:nvPicPr>
          <p:cNvPr id="391221" name="Picture 3" descr="C:\Users\Davey\Documents\Rita\2011_iStock\iS_2011_000011495502XSm sports watch sm.jpg"/>
          <p:cNvPicPr>
            <a:picLocks noChangeAspect="1" noChangeArrowheads="1"/>
          </p:cNvPicPr>
          <p:nvPr/>
        </p:nvPicPr>
        <p:blipFill>
          <a:blip r:embed="rId11"/>
          <a:srcRect/>
          <a:stretch>
            <a:fillRect/>
          </a:stretch>
        </p:blipFill>
        <p:spPr bwMode="auto">
          <a:xfrm>
            <a:off x="6951663" y="2173288"/>
            <a:ext cx="712787" cy="1108075"/>
          </a:xfrm>
          <a:prstGeom prst="rect">
            <a:avLst/>
          </a:prstGeom>
          <a:noFill/>
          <a:ln w="9525">
            <a:noFill/>
            <a:miter lim="800000"/>
            <a:headEnd/>
            <a:tailEnd/>
          </a:ln>
        </p:spPr>
      </p:pic>
      <p:pic>
        <p:nvPicPr>
          <p:cNvPr id="2052" name="Picture 4" descr="C:\Users\Davey\Documents\Rita\2011_iStock\iS_2011_000011718449XSm digital thermosta smt.png"/>
          <p:cNvPicPr>
            <a:picLocks noChangeAspect="1" noChangeArrowheads="1"/>
          </p:cNvPicPr>
          <p:nvPr/>
        </p:nvPicPr>
        <p:blipFill>
          <a:blip r:embed="rId12"/>
          <a:srcRect/>
          <a:stretch>
            <a:fillRect/>
          </a:stretch>
        </p:blipFill>
        <p:spPr bwMode="auto">
          <a:xfrm>
            <a:off x="5805488" y="4411663"/>
            <a:ext cx="952500" cy="639762"/>
          </a:xfrm>
          <a:prstGeom prst="rect">
            <a:avLst/>
          </a:prstGeom>
          <a:noFill/>
          <a:effectLst>
            <a:outerShdw blurRad="50800" dist="38100" dir="8100000" algn="tr" rotWithShape="0">
              <a:prstClr val="black">
                <a:alpha val="40000"/>
              </a:prstClr>
            </a:outerShdw>
          </a:effectLst>
        </p:spPr>
      </p:pic>
      <p:pic>
        <p:nvPicPr>
          <p:cNvPr id="2053" name="Picture 5" descr="C:\Users\Davey\Documents\Rita\2011_iStock\iS_2011_000012034151XSm flow meter sm.jpg"/>
          <p:cNvPicPr>
            <a:picLocks noChangeAspect="1" noChangeArrowheads="1"/>
          </p:cNvPicPr>
          <p:nvPr/>
        </p:nvPicPr>
        <p:blipFill>
          <a:blip r:embed="rId13"/>
          <a:srcRect/>
          <a:stretch>
            <a:fillRect/>
          </a:stretch>
        </p:blipFill>
        <p:spPr bwMode="auto">
          <a:xfrm>
            <a:off x="5786438" y="2782888"/>
            <a:ext cx="798512" cy="957262"/>
          </a:xfrm>
          <a:prstGeom prst="rect">
            <a:avLst/>
          </a:prstGeom>
          <a:noFill/>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59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12" grpId="0"/>
      <p:bldP spid="14" grpId="0"/>
      <p:bldP spid="109595" grpId="0"/>
      <p:bldP spid="34" grpId="0"/>
      <p:bldP spid="31" grpId="0" animBg="1"/>
      <p:bldP spid="39" grpId="0"/>
      <p:bldP spid="44" grpId="0"/>
      <p:bldP spid="62" grpId="0"/>
      <p:bldP spid="45" grpId="0" animBg="1"/>
      <p:bldP spid="46" grpId="0" animBg="1"/>
      <p:bldP spid="47" grpId="0" animBg="1"/>
      <p:bldP spid="30" grpId="0"/>
      <p:bldP spid="48" grpId="0"/>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Text Box 13"/>
          <p:cNvSpPr txBox="1">
            <a:spLocks noChangeArrowheads="1"/>
          </p:cNvSpPr>
          <p:nvPr/>
        </p:nvSpPr>
        <p:spPr bwMode="auto">
          <a:xfrm>
            <a:off x="6234113" y="5553075"/>
            <a:ext cx="2184400" cy="738188"/>
          </a:xfrm>
          <a:prstGeom prst="rect">
            <a:avLst/>
          </a:prstGeom>
          <a:noFill/>
          <a:ln w="9525">
            <a:noFill/>
            <a:miter lim="800000"/>
            <a:headEnd/>
            <a:tailEnd/>
          </a:ln>
        </p:spPr>
        <p:txBody>
          <a:bodyPr>
            <a:spAutoFit/>
          </a:bodyPr>
          <a:lstStyle/>
          <a:p>
            <a:r>
              <a:rPr lang="en-US" sz="1400">
                <a:solidFill>
                  <a:srgbClr val="000000"/>
                </a:solidFill>
              </a:rPr>
              <a:t>More info at:</a:t>
            </a:r>
            <a:br>
              <a:rPr lang="en-US" sz="1400">
                <a:solidFill>
                  <a:srgbClr val="000000"/>
                </a:solidFill>
              </a:rPr>
            </a:br>
            <a:r>
              <a:rPr lang="en-US" sz="1400">
                <a:solidFill>
                  <a:srgbClr val="000000"/>
                </a:solidFill>
                <a:hlinkClick r:id="rId3"/>
              </a:rPr>
              <a:t>www.ti.com/fram</a:t>
            </a:r>
            <a:endParaRPr lang="en-US" sz="1400">
              <a:solidFill>
                <a:srgbClr val="000000"/>
              </a:solidFill>
            </a:endParaRPr>
          </a:p>
          <a:p>
            <a:r>
              <a:rPr lang="en-US" sz="1400">
                <a:solidFill>
                  <a:srgbClr val="000000"/>
                </a:solidFill>
                <a:hlinkClick r:id="rId4"/>
              </a:rPr>
              <a:t>www.ti.com/fr57wiki</a:t>
            </a:r>
            <a:r>
              <a:rPr lang="en-US" sz="1400">
                <a:solidFill>
                  <a:srgbClr val="000000"/>
                </a:solidFill>
              </a:rPr>
              <a:t>  </a:t>
            </a:r>
          </a:p>
        </p:txBody>
      </p:sp>
      <p:grpSp>
        <p:nvGrpSpPr>
          <p:cNvPr id="393218" name="Group 41"/>
          <p:cNvGrpSpPr>
            <a:grpSpLocks/>
          </p:cNvGrpSpPr>
          <p:nvPr/>
        </p:nvGrpSpPr>
        <p:grpSpPr bwMode="auto">
          <a:xfrm>
            <a:off x="647700" y="1274763"/>
            <a:ext cx="4119563" cy="3881437"/>
            <a:chOff x="4917367" y="2846179"/>
            <a:chExt cx="2956633" cy="3328751"/>
          </a:xfrm>
        </p:grpSpPr>
        <p:grpSp>
          <p:nvGrpSpPr>
            <p:cNvPr id="3" name="Group 50"/>
            <p:cNvGrpSpPr/>
            <p:nvPr/>
          </p:nvGrpSpPr>
          <p:grpSpPr>
            <a:xfrm>
              <a:off x="4917367" y="2895600"/>
              <a:ext cx="2924230" cy="3276600"/>
              <a:chOff x="5838770" y="2971800"/>
              <a:chExt cx="2924230" cy="3276600"/>
            </a:xfrm>
            <a:scene3d>
              <a:camera prst="perspectiveHeroicExtremeRightFacing" fov="6000000">
                <a:rot lat="0" lon="20442720" rev="0"/>
              </a:camera>
              <a:lightRig rig="threePt" dir="t"/>
            </a:scene3d>
          </p:grpSpPr>
          <p:sp>
            <p:nvSpPr>
              <p:cNvPr id="52" name="Rounded Rectangle 51"/>
              <p:cNvSpPr/>
              <p:nvPr/>
            </p:nvSpPr>
            <p:spPr>
              <a:xfrm>
                <a:off x="5870883" y="3061395"/>
                <a:ext cx="2892117" cy="3187005"/>
              </a:xfrm>
              <a:prstGeom prst="roundRect">
                <a:avLst>
                  <a:gd name="adj" fmla="val 3604"/>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srgbClr val="FFFFFF"/>
                  </a:solidFill>
                </a:endParaRPr>
              </a:p>
              <a:p>
                <a:pPr>
                  <a:spcBef>
                    <a:spcPts val="500"/>
                  </a:spcBef>
                  <a:defRPr/>
                </a:pPr>
                <a:r>
                  <a:rPr lang="en-US" sz="1400" b="1" dirty="0">
                    <a:solidFill>
                      <a:srgbClr val="000000"/>
                    </a:solidFill>
                  </a:rPr>
                  <a:t>MSP-EXP430FR5739 </a:t>
                </a:r>
                <a:br>
                  <a:rPr lang="en-US" sz="1400" b="1" dirty="0">
                    <a:solidFill>
                      <a:srgbClr val="000000"/>
                    </a:solidFill>
                  </a:rPr>
                </a:br>
                <a:r>
                  <a:rPr lang="en-US" sz="1400" b="1" dirty="0">
                    <a:solidFill>
                      <a:srgbClr val="000000"/>
                    </a:solidFill>
                  </a:rPr>
                  <a:t>Experimenter’s Kit</a:t>
                </a:r>
              </a:p>
              <a:p>
                <a:pPr>
                  <a:buFont typeface="Arial" pitchFamily="34" charset="0"/>
                  <a:buChar char="•"/>
                  <a:defRPr/>
                </a:pPr>
                <a:r>
                  <a:rPr lang="en-US" sz="1100" dirty="0">
                    <a:solidFill>
                      <a:srgbClr val="000000"/>
                    </a:solidFill>
                  </a:rPr>
                  <a:t>  </a:t>
                </a:r>
                <a:r>
                  <a:rPr lang="en-US" sz="1200" dirty="0">
                    <a:solidFill>
                      <a:srgbClr val="000000"/>
                    </a:solidFill>
                  </a:rPr>
                  <a:t>Preloaded  “User Experience” Demo code </a:t>
                </a:r>
              </a:p>
              <a:p>
                <a:pPr marL="114300" indent="-114300">
                  <a:buFont typeface="Arial" pitchFamily="34" charset="0"/>
                  <a:buChar char="•"/>
                  <a:defRPr/>
                </a:pPr>
                <a:r>
                  <a:rPr lang="en-US" sz="1200" dirty="0">
                    <a:solidFill>
                      <a:srgbClr val="000000"/>
                    </a:solidFill>
                  </a:rPr>
                  <a:t>On board emulation, LPM measurement, </a:t>
                </a:r>
              </a:p>
              <a:p>
                <a:pPr marL="114300" indent="-114300">
                  <a:buFont typeface="Arial" pitchFamily="34" charset="0"/>
                  <a:buChar char="•"/>
                  <a:defRPr/>
                </a:pPr>
                <a:r>
                  <a:rPr lang="en-US" sz="1200" dirty="0">
                    <a:solidFill>
                      <a:srgbClr val="000000"/>
                    </a:solidFill>
                  </a:rPr>
                  <a:t>Accelerometer, 8 LEDs, switch buttons</a:t>
                </a:r>
              </a:p>
              <a:p>
                <a:pPr marL="114300" indent="-114300">
                  <a:buFont typeface="Arial" pitchFamily="34" charset="0"/>
                  <a:buChar char="•"/>
                  <a:defRPr/>
                </a:pPr>
                <a:r>
                  <a:rPr lang="en-US" sz="1200" dirty="0">
                    <a:solidFill>
                      <a:srgbClr val="000000"/>
                    </a:solidFill>
                  </a:rPr>
                  <a:t>Connect to other MSP430 boards </a:t>
                </a:r>
                <a:br>
                  <a:rPr lang="en-US" sz="1200" dirty="0">
                    <a:solidFill>
                      <a:srgbClr val="000000"/>
                    </a:solidFill>
                  </a:rPr>
                </a:br>
                <a:r>
                  <a:rPr lang="en-US" sz="1200" dirty="0">
                    <a:solidFill>
                      <a:srgbClr val="000000"/>
                    </a:solidFill>
                  </a:rPr>
                  <a:t>and TI wireless portfolio</a:t>
                </a:r>
              </a:p>
              <a:p>
                <a:pPr>
                  <a:defRPr/>
                </a:pPr>
                <a:r>
                  <a:rPr lang="en-US" sz="1400" b="1" dirty="0">
                    <a:solidFill>
                      <a:srgbClr val="000000"/>
                    </a:solidFill>
                  </a:rPr>
                  <a:t>Price: $29.00</a:t>
                </a:r>
              </a:p>
              <a:p>
                <a:pPr>
                  <a:defRPr/>
                </a:pPr>
                <a:endParaRPr lang="en-US" sz="1600" b="1" dirty="0">
                  <a:solidFill>
                    <a:srgbClr val="000000"/>
                  </a:solidFill>
                </a:endParaRPr>
              </a:p>
              <a:p>
                <a:pPr>
                  <a:defRPr/>
                </a:pPr>
                <a:r>
                  <a:rPr lang="en-US" sz="1400" b="1" dirty="0">
                    <a:solidFill>
                      <a:srgbClr val="000000"/>
                    </a:solidFill>
                  </a:rPr>
                  <a:t>MSP-TS430RHA40A </a:t>
                </a:r>
                <a:br>
                  <a:rPr lang="en-US" sz="1400" b="1" dirty="0">
                    <a:solidFill>
                      <a:srgbClr val="000000"/>
                    </a:solidFill>
                  </a:rPr>
                </a:br>
                <a:r>
                  <a:rPr lang="en-US" sz="1400" b="1" dirty="0">
                    <a:solidFill>
                      <a:srgbClr val="000000"/>
                    </a:solidFill>
                  </a:rPr>
                  <a:t>Development Kit</a:t>
                </a:r>
              </a:p>
              <a:p>
                <a:pPr marL="114300" indent="-114300">
                  <a:buFont typeface="Arial" pitchFamily="34" charset="0"/>
                  <a:buChar char="•"/>
                  <a:defRPr/>
                </a:pPr>
                <a:r>
                  <a:rPr lang="en-US" sz="1100" dirty="0">
                    <a:solidFill>
                      <a:srgbClr val="000000"/>
                    </a:solidFill>
                  </a:rPr>
                  <a:t>40-pin ZIF socket target board used </a:t>
                </a:r>
                <a:br>
                  <a:rPr lang="en-US" sz="1100" dirty="0">
                    <a:solidFill>
                      <a:srgbClr val="000000"/>
                    </a:solidFill>
                  </a:rPr>
                </a:br>
                <a:r>
                  <a:rPr lang="en-US" sz="1100" dirty="0">
                    <a:solidFill>
                      <a:srgbClr val="000000"/>
                    </a:solidFill>
                  </a:rPr>
                  <a:t>to program and debug the MSP430 </a:t>
                </a:r>
                <a:br>
                  <a:rPr lang="en-US" sz="1100" dirty="0">
                    <a:solidFill>
                      <a:srgbClr val="000000"/>
                    </a:solidFill>
                  </a:rPr>
                </a:br>
                <a:r>
                  <a:rPr lang="en-US" sz="1100" dirty="0">
                    <a:solidFill>
                      <a:srgbClr val="000000"/>
                    </a:solidFill>
                  </a:rPr>
                  <a:t>in-system through the JTAG interface </a:t>
                </a:r>
                <a:endParaRPr lang="en-US" sz="1000" dirty="0">
                  <a:solidFill>
                    <a:srgbClr val="000000"/>
                  </a:solidFill>
                </a:endParaRPr>
              </a:p>
              <a:p>
                <a:pPr marL="114300" indent="-114300">
                  <a:defRPr/>
                </a:pPr>
                <a:r>
                  <a:rPr lang="en-US" sz="1400" b="1" dirty="0">
                    <a:solidFill>
                      <a:srgbClr val="000000"/>
                    </a:solidFill>
                  </a:rPr>
                  <a:t>Price: $99</a:t>
                </a:r>
                <a:endParaRPr lang="en-US" sz="900" dirty="0">
                  <a:solidFill>
                    <a:srgbClr val="000000"/>
                  </a:solidFill>
                </a:endParaRPr>
              </a:p>
              <a:p>
                <a:pPr marL="114300" indent="-114300">
                  <a:buFont typeface="Arial" pitchFamily="34" charset="0"/>
                  <a:buChar char="•"/>
                  <a:defRPr/>
                </a:pPr>
                <a:endParaRPr lang="en-US" sz="2400" dirty="0">
                  <a:solidFill>
                    <a:srgbClr val="000000"/>
                  </a:solidFill>
                </a:endParaRPr>
              </a:p>
            </p:txBody>
          </p:sp>
          <p:sp>
            <p:nvSpPr>
              <p:cNvPr id="56" name="Rounded Rectangle 55"/>
              <p:cNvSpPr/>
              <p:nvPr/>
            </p:nvSpPr>
            <p:spPr>
              <a:xfrm>
                <a:off x="5838770" y="2971800"/>
                <a:ext cx="1867770" cy="37365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5000"/>
                  </a:lnSpc>
                  <a:defRPr/>
                </a:pPr>
                <a:r>
                  <a:rPr lang="en-US" sz="1600" b="1" dirty="0">
                    <a:solidFill>
                      <a:srgbClr val="FFFFFF"/>
                    </a:solidFill>
                  </a:rPr>
                  <a:t>Get started in less than 10 minutes</a:t>
                </a:r>
              </a:p>
            </p:txBody>
          </p:sp>
        </p:grpSp>
        <p:sp>
          <p:nvSpPr>
            <p:cNvPr id="25" name="Parallelogram 24"/>
            <p:cNvSpPr/>
            <p:nvPr/>
          </p:nvSpPr>
          <p:spPr>
            <a:xfrm>
              <a:off x="5207000" y="2846179"/>
              <a:ext cx="2667000" cy="3328751"/>
            </a:xfrm>
            <a:prstGeom prst="parallelogram">
              <a:avLst>
                <a:gd name="adj" fmla="val 41719"/>
              </a:avLst>
            </a:prstGeom>
            <a:solidFill>
              <a:schemeClr val="bg1">
                <a:alpha val="18824"/>
              </a:schemeClr>
            </a:solidFill>
            <a:ln>
              <a:noFill/>
            </a:ln>
            <a:scene3d>
              <a:camera prst="perspectiveHeroicExtremeRightFacing" fov="6000000">
                <a:rot lat="0" lon="2044272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393219" name="Title 1"/>
          <p:cNvSpPr>
            <a:spLocks noGrp="1"/>
          </p:cNvSpPr>
          <p:nvPr>
            <p:ph type="title" idx="4294967295"/>
          </p:nvPr>
        </p:nvSpPr>
        <p:spPr bwMode="auto">
          <a:xfrm>
            <a:off x="217488" y="87313"/>
            <a:ext cx="8810625" cy="842962"/>
          </a:xfrm>
          <a:prstGeom prst="rect">
            <a:avLst/>
          </a:prstGeom>
          <a:solidFill>
            <a:srgbClr val="FFFFFF"/>
          </a:solidFill>
          <a:ln>
            <a:solidFill>
              <a:srgbClr val="000000"/>
            </a:solidFill>
            <a:miter lim="800000"/>
            <a:headEnd/>
            <a:tailEnd/>
          </a:ln>
        </p:spPr>
        <p:txBody>
          <a:bodyPr anchor="ctr"/>
          <a:lstStyle/>
          <a:p>
            <a:r>
              <a:rPr lang="en-US" smtClean="0"/>
              <a:t>Speed design with tools, software and system solution</a:t>
            </a:r>
          </a:p>
        </p:txBody>
      </p:sp>
      <p:grpSp>
        <p:nvGrpSpPr>
          <p:cNvPr id="4" name="Group 8"/>
          <p:cNvGrpSpPr/>
          <p:nvPr/>
        </p:nvGrpSpPr>
        <p:grpSpPr>
          <a:xfrm>
            <a:off x="4861639" y="1192970"/>
            <a:ext cx="3922597" cy="3948659"/>
            <a:chOff x="5838770" y="2971800"/>
            <a:chExt cx="2924230" cy="3276600"/>
          </a:xfrm>
          <a:scene3d>
            <a:camera prst="perspectiveHeroicExtremeRightFacing" fov="6000000">
              <a:rot lat="0" lon="20400000" rev="0"/>
            </a:camera>
            <a:lightRig rig="threePt" dir="t"/>
          </a:scene3d>
        </p:grpSpPr>
        <p:sp>
          <p:nvSpPr>
            <p:cNvPr id="39" name="Rounded Rectangle 38"/>
            <p:cNvSpPr/>
            <p:nvPr/>
          </p:nvSpPr>
          <p:spPr>
            <a:xfrm>
              <a:off x="5870883" y="3061395"/>
              <a:ext cx="2892117" cy="3187005"/>
            </a:xfrm>
            <a:prstGeom prst="roundRect">
              <a:avLst>
                <a:gd name="adj" fmla="val 3604"/>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169863" indent="-169863">
                <a:buFont typeface="Arial" pitchFamily="34" charset="0"/>
                <a:buChar char="•"/>
                <a:defRPr/>
              </a:pPr>
              <a:endParaRPr lang="en-US" dirty="0">
                <a:solidFill>
                  <a:srgbClr val="FFFFFF"/>
                </a:solidFill>
              </a:endParaRPr>
            </a:p>
            <a:p>
              <a:pPr marL="274320" indent="-169863">
                <a:spcBef>
                  <a:spcPts val="600"/>
                </a:spcBef>
                <a:buFont typeface="Arial" pitchFamily="34" charset="0"/>
                <a:buChar char="•"/>
                <a:defRPr/>
              </a:pPr>
              <a:r>
                <a:rPr lang="en-US" sz="1400" dirty="0">
                  <a:solidFill>
                    <a:schemeClr val="tx1">
                      <a:lumMod val="95000"/>
                      <a:lumOff val="5000"/>
                    </a:schemeClr>
                  </a:solidFill>
                </a:rPr>
                <a:t>TI offers the Industry’s broadest RF portfolio</a:t>
              </a:r>
            </a:p>
            <a:p>
              <a:pPr marL="169863" indent="-169863">
                <a:buFont typeface="Arial" pitchFamily="34" charset="0"/>
                <a:buChar char="•"/>
                <a:defRPr/>
              </a:pPr>
              <a:endParaRPr lang="en-US" sz="1400" dirty="0">
                <a:solidFill>
                  <a:schemeClr val="tx1">
                    <a:lumMod val="95000"/>
                    <a:lumOff val="5000"/>
                  </a:schemeClr>
                </a:solidFill>
              </a:endParaRPr>
            </a:p>
            <a:p>
              <a:pPr marL="169863" indent="-169863">
                <a:buFont typeface="Arial" pitchFamily="34" charset="0"/>
                <a:buChar char="•"/>
                <a:defRPr/>
              </a:pPr>
              <a:endParaRPr lang="en-US" sz="1400" dirty="0">
                <a:solidFill>
                  <a:schemeClr val="tx1">
                    <a:lumMod val="95000"/>
                    <a:lumOff val="5000"/>
                  </a:schemeClr>
                </a:solidFill>
              </a:endParaRPr>
            </a:p>
            <a:p>
              <a:pPr marL="169863" indent="-169863">
                <a:defRPr/>
              </a:pPr>
              <a:endParaRPr lang="en-US" sz="1400" dirty="0">
                <a:solidFill>
                  <a:schemeClr val="tx1">
                    <a:lumMod val="95000"/>
                    <a:lumOff val="5000"/>
                  </a:schemeClr>
                </a:solidFill>
              </a:endParaRPr>
            </a:p>
            <a:p>
              <a:pPr marL="169863" indent="-169863">
                <a:spcBef>
                  <a:spcPts val="400"/>
                </a:spcBef>
                <a:buFont typeface="Arial" pitchFamily="34" charset="0"/>
                <a:buChar char="•"/>
                <a:defRPr/>
              </a:pPr>
              <a:r>
                <a:rPr lang="en-US" sz="1400" dirty="0">
                  <a:solidFill>
                    <a:schemeClr val="tx1">
                      <a:lumMod val="95000"/>
                      <a:lumOff val="5000"/>
                    </a:schemeClr>
                  </a:solidFill>
                </a:rPr>
                <a:t>With hardware modules compatible </a:t>
              </a:r>
              <a:br>
                <a:rPr lang="en-US" sz="1400" dirty="0">
                  <a:solidFill>
                    <a:schemeClr val="tx1">
                      <a:lumMod val="95000"/>
                      <a:lumOff val="5000"/>
                    </a:schemeClr>
                  </a:solidFill>
                </a:rPr>
              </a:br>
              <a:r>
                <a:rPr lang="en-US" sz="1400" dirty="0">
                  <a:solidFill>
                    <a:schemeClr val="tx1">
                      <a:lumMod val="95000"/>
                      <a:lumOff val="5000"/>
                    </a:schemeClr>
                  </a:solidFill>
                </a:rPr>
                <a:t>with the MSP-EXP430FR5739</a:t>
              </a:r>
            </a:p>
            <a:p>
              <a:pPr marL="169863" indent="-169863">
                <a:buFont typeface="Arial" pitchFamily="34" charset="0"/>
                <a:buChar char="•"/>
                <a:defRPr/>
              </a:pPr>
              <a:endParaRPr lang="en-US" sz="1600" dirty="0">
                <a:solidFill>
                  <a:schemeClr val="tx1">
                    <a:lumMod val="95000"/>
                    <a:lumOff val="5000"/>
                  </a:schemeClr>
                </a:solidFill>
              </a:endParaRPr>
            </a:p>
            <a:p>
              <a:pPr marL="169863" indent="-169863">
                <a:buFont typeface="Arial" pitchFamily="34" charset="0"/>
                <a:buChar char="•"/>
                <a:defRPr/>
              </a:pPr>
              <a:endParaRPr lang="en-US" sz="1400" dirty="0">
                <a:solidFill>
                  <a:schemeClr val="tx1">
                    <a:lumMod val="95000"/>
                    <a:lumOff val="5000"/>
                  </a:schemeClr>
                </a:solidFill>
              </a:endParaRPr>
            </a:p>
            <a:p>
              <a:pPr marL="169863" indent="-169863">
                <a:spcBef>
                  <a:spcPts val="900"/>
                </a:spcBef>
                <a:buFont typeface="Arial" pitchFamily="34" charset="0"/>
                <a:buChar char="•"/>
                <a:defRPr/>
              </a:pPr>
              <a:r>
                <a:rPr lang="en-US" sz="1400" dirty="0">
                  <a:solidFill>
                    <a:schemeClr val="tx1">
                      <a:lumMod val="95000"/>
                      <a:lumOff val="5000"/>
                    </a:schemeClr>
                  </a:solidFill>
                </a:rPr>
                <a:t>With RF design tools</a:t>
              </a:r>
            </a:p>
            <a:p>
              <a:pPr marL="169863" indent="-169863">
                <a:spcBef>
                  <a:spcPts val="800"/>
                </a:spcBef>
                <a:buFont typeface="Arial" pitchFamily="34" charset="0"/>
                <a:buChar char="•"/>
                <a:defRPr/>
              </a:pPr>
              <a:r>
                <a:rPr lang="en-US" sz="1400" dirty="0">
                  <a:solidFill>
                    <a:schemeClr val="tx1">
                      <a:lumMod val="95000"/>
                      <a:lumOff val="5000"/>
                    </a:schemeClr>
                  </a:solidFill>
                </a:rPr>
                <a:t>With reference designs, </a:t>
              </a:r>
              <a:br>
                <a:rPr lang="en-US" sz="1400" dirty="0">
                  <a:solidFill>
                    <a:schemeClr val="tx1">
                      <a:lumMod val="95000"/>
                      <a:lumOff val="5000"/>
                    </a:schemeClr>
                  </a:solidFill>
                </a:rPr>
              </a:br>
              <a:r>
                <a:rPr lang="en-US" sz="1400" dirty="0">
                  <a:solidFill>
                    <a:schemeClr val="tx1">
                      <a:lumMod val="95000"/>
                      <a:lumOff val="5000"/>
                    </a:schemeClr>
                  </a:solidFill>
                </a:rPr>
                <a:t>software &amp; complete ecosystem </a:t>
              </a:r>
            </a:p>
            <a:p>
              <a:pPr marL="169863" indent="-169863">
                <a:spcBef>
                  <a:spcPts val="800"/>
                </a:spcBef>
                <a:defRPr/>
              </a:pPr>
              <a:r>
                <a:rPr lang="en-US" sz="1400" dirty="0">
                  <a:solidFill>
                    <a:schemeClr val="tx2"/>
                  </a:solidFill>
                </a:rPr>
                <a:t>Making RF connectivity easy &amp; affordable</a:t>
              </a:r>
            </a:p>
            <a:p>
              <a:pPr marL="169863" indent="-169863">
                <a:spcBef>
                  <a:spcPts val="800"/>
                </a:spcBef>
                <a:buFont typeface="Arial" pitchFamily="34" charset="0"/>
                <a:buChar char="•"/>
                <a:defRPr/>
              </a:pPr>
              <a:endParaRPr lang="en-US" sz="1400" dirty="0">
                <a:solidFill>
                  <a:schemeClr val="tx1">
                    <a:lumMod val="95000"/>
                    <a:lumOff val="5000"/>
                  </a:schemeClr>
                </a:solidFill>
              </a:endParaRPr>
            </a:p>
          </p:txBody>
        </p:sp>
        <p:sp>
          <p:nvSpPr>
            <p:cNvPr id="47" name="Rounded Rectangle 46"/>
            <p:cNvSpPr/>
            <p:nvPr/>
          </p:nvSpPr>
          <p:spPr>
            <a:xfrm>
              <a:off x="5838770" y="2971800"/>
              <a:ext cx="1867770" cy="37365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srgbClr val="FFFFFF"/>
                  </a:solidFill>
                </a:rPr>
                <a:t>System solution</a:t>
              </a:r>
            </a:p>
          </p:txBody>
        </p:sp>
      </p:grpSp>
      <p:grpSp>
        <p:nvGrpSpPr>
          <p:cNvPr id="42" name="Group 41"/>
          <p:cNvGrpSpPr/>
          <p:nvPr/>
        </p:nvGrpSpPr>
        <p:grpSpPr>
          <a:xfrm>
            <a:off x="5320761" y="3074428"/>
            <a:ext cx="2998167" cy="703095"/>
            <a:chOff x="5110901" y="3374228"/>
            <a:chExt cx="2998167" cy="703095"/>
          </a:xfrm>
          <a:scene3d>
            <a:camera prst="perspectiveRight" fov="7200000"/>
            <a:lightRig rig="threePt" dir="t"/>
          </a:scene3d>
        </p:grpSpPr>
        <p:pic>
          <p:nvPicPr>
            <p:cNvPr id="33" name="Picture 26" descr="IMG_7718_cropped"/>
            <p:cNvPicPr>
              <a:picLocks noChangeAspect="1" noChangeArrowheads="1"/>
            </p:cNvPicPr>
            <p:nvPr/>
          </p:nvPicPr>
          <p:blipFill>
            <a:blip r:embed="rId5" cstate="print"/>
            <a:srcRect/>
            <a:stretch>
              <a:fillRect/>
            </a:stretch>
          </p:blipFill>
          <p:spPr bwMode="auto">
            <a:xfrm rot="5400000">
              <a:off x="5170325" y="3582874"/>
              <a:ext cx="405049" cy="52389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24994" name="Picture 2" descr="http://t0.gstatic.com/images?q=tbn:ANd9GcRdCSufddSSJA0IOw2oG7sxOOS355CFR26ttz5932BDexeouBaF"/>
            <p:cNvPicPr>
              <a:picLocks noChangeAspect="1" noChangeArrowheads="1"/>
            </p:cNvPicPr>
            <p:nvPr/>
          </p:nvPicPr>
          <p:blipFill>
            <a:blip r:embed="rId6" cstate="print">
              <a:clrChange>
                <a:clrFrom>
                  <a:srgbClr val="FDFEF9"/>
                </a:clrFrom>
                <a:clrTo>
                  <a:srgbClr val="FDFEF9">
                    <a:alpha val="0"/>
                  </a:srgbClr>
                </a:clrTo>
              </a:clrChange>
            </a:blip>
            <a:srcRect/>
            <a:stretch>
              <a:fillRect/>
            </a:stretch>
          </p:blipFill>
          <p:spPr bwMode="auto">
            <a:xfrm>
              <a:off x="5867399" y="3597480"/>
              <a:ext cx="548392" cy="479843"/>
            </a:xfrm>
            <a:prstGeom prst="rect">
              <a:avLst/>
            </a:prstGeom>
            <a:noFill/>
          </p:spPr>
        </p:pic>
        <p:pic>
          <p:nvPicPr>
            <p:cNvPr id="724996" name="Picture 4" descr="http://t2.gstatic.com/images?q=tbn:ANd9GcSAHy7J6ZVLnS9-iM1EqNW0bHwLmvdgKoHXR5nuoRkwSohgaHRNy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25650" y="3569100"/>
              <a:ext cx="801505" cy="493234"/>
            </a:xfrm>
            <a:prstGeom prst="rect">
              <a:avLst/>
            </a:prstGeom>
            <a:noFill/>
          </p:spPr>
        </p:pic>
        <p:pic>
          <p:nvPicPr>
            <p:cNvPr id="724998" name="Picture 6" descr="http://t2.gstatic.com/images?q=tbn:ANd9GcRffdyg7gy0NxLum8S6WZYwqF2D-e6sm0WNBEzGpg5QAuNFbBmP"/>
            <p:cNvPicPr>
              <a:picLocks noChangeAspect="1" noChangeArrowheads="1"/>
            </p:cNvPicPr>
            <p:nvPr/>
          </p:nvPicPr>
          <p:blipFill>
            <a:blip r:embed="rId8" cstate="print">
              <a:clrChange>
                <a:clrFrom>
                  <a:srgbClr val="FEFFFF"/>
                </a:clrFrom>
                <a:clrTo>
                  <a:srgbClr val="FEFFFF">
                    <a:alpha val="0"/>
                  </a:srgbClr>
                </a:clrTo>
              </a:clrChange>
            </a:blip>
            <a:srcRect/>
            <a:stretch>
              <a:fillRect/>
            </a:stretch>
          </p:blipFill>
          <p:spPr bwMode="auto">
            <a:xfrm>
              <a:off x="7255240" y="3374228"/>
              <a:ext cx="853828" cy="568184"/>
            </a:xfrm>
            <a:prstGeom prst="rect">
              <a:avLst/>
            </a:prstGeom>
            <a:noFill/>
          </p:spPr>
        </p:pic>
      </p:grpSp>
      <p:sp>
        <p:nvSpPr>
          <p:cNvPr id="40" name="Parallelogram 39"/>
          <p:cNvSpPr/>
          <p:nvPr/>
        </p:nvSpPr>
        <p:spPr>
          <a:xfrm>
            <a:off x="5029903" y="960547"/>
            <a:ext cx="3571875" cy="4214810"/>
          </a:xfrm>
          <a:prstGeom prst="parallelogram">
            <a:avLst>
              <a:gd name="adj" fmla="val 41719"/>
            </a:avLst>
          </a:prstGeom>
          <a:solidFill>
            <a:schemeClr val="bg1">
              <a:alpha val="18824"/>
            </a:schemeClr>
          </a:solidFill>
          <a:ln>
            <a:noFill/>
          </a:ln>
          <a:scene3d>
            <a:camera prst="perspectiveHeroicExtremeRightFacing" fov="6000000">
              <a:rot lat="0" lon="20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nvGrpSpPr>
          <p:cNvPr id="41" name="Group 40"/>
          <p:cNvGrpSpPr/>
          <p:nvPr/>
        </p:nvGrpSpPr>
        <p:grpSpPr>
          <a:xfrm rot="179153">
            <a:off x="5288027" y="2155100"/>
            <a:ext cx="2655218" cy="591365"/>
            <a:chOff x="5105400" y="2286000"/>
            <a:chExt cx="2556594" cy="685800"/>
          </a:xfrm>
          <a:scene3d>
            <a:camera prst="perspectiveRight" fov="7200000"/>
            <a:lightRig rig="threePt" dir="t"/>
          </a:scene3d>
        </p:grpSpPr>
        <p:pic>
          <p:nvPicPr>
            <p:cNvPr id="18" name="Picture 27" descr="WiFi logo"/>
            <p:cNvPicPr>
              <a:picLocks noChangeAspect="1" noChangeArrowheads="1"/>
            </p:cNvPicPr>
            <p:nvPr/>
          </p:nvPicPr>
          <p:blipFill>
            <a:blip r:embed="rId9" cstate="print"/>
            <a:srcRect/>
            <a:stretch>
              <a:fillRect/>
            </a:stretch>
          </p:blipFill>
          <p:spPr bwMode="auto">
            <a:xfrm>
              <a:off x="6859249" y="2317230"/>
              <a:ext cx="457200" cy="191193"/>
            </a:xfrm>
            <a:prstGeom prst="rect">
              <a:avLst/>
            </a:prstGeom>
            <a:noFill/>
            <a:ln w="9525">
              <a:noFill/>
              <a:miter lim="800000"/>
              <a:headEnd/>
              <a:tailEnd/>
            </a:ln>
          </p:spPr>
        </p:pic>
        <p:pic>
          <p:nvPicPr>
            <p:cNvPr id="19" name="Picture 28" descr="Bluetooth logo"/>
            <p:cNvPicPr>
              <a:picLocks noChangeAspect="1" noChangeArrowheads="1"/>
            </p:cNvPicPr>
            <p:nvPr/>
          </p:nvPicPr>
          <p:blipFill>
            <a:blip r:embed="rId10" cstate="print"/>
            <a:srcRect/>
            <a:stretch>
              <a:fillRect/>
            </a:stretch>
          </p:blipFill>
          <p:spPr bwMode="auto">
            <a:xfrm>
              <a:off x="6942943" y="2544580"/>
              <a:ext cx="719051" cy="172489"/>
            </a:xfrm>
            <a:prstGeom prst="rect">
              <a:avLst/>
            </a:prstGeom>
            <a:noFill/>
            <a:ln w="9525">
              <a:noFill/>
              <a:miter lim="800000"/>
              <a:headEnd/>
              <a:tailEnd/>
            </a:ln>
          </p:spPr>
        </p:pic>
        <p:pic>
          <p:nvPicPr>
            <p:cNvPr id="21" name="Picture 29" descr="GPS Icon"/>
            <p:cNvPicPr>
              <a:picLocks noChangeAspect="1" noChangeArrowheads="1"/>
            </p:cNvPicPr>
            <p:nvPr/>
          </p:nvPicPr>
          <p:blipFill>
            <a:blip r:embed="rId11" cstate="print"/>
            <a:srcRect/>
            <a:stretch>
              <a:fillRect/>
            </a:stretch>
          </p:blipFill>
          <p:spPr bwMode="auto">
            <a:xfrm>
              <a:off x="6904220" y="2756941"/>
              <a:ext cx="448888" cy="178724"/>
            </a:xfrm>
            <a:prstGeom prst="rect">
              <a:avLst/>
            </a:prstGeom>
            <a:noFill/>
            <a:ln w="9525">
              <a:noFill/>
              <a:miter lim="800000"/>
              <a:headEnd/>
              <a:tailEnd/>
            </a:ln>
          </p:spPr>
        </p:pic>
        <p:grpSp>
          <p:nvGrpSpPr>
            <p:cNvPr id="5" name="Group 42"/>
            <p:cNvGrpSpPr>
              <a:grpSpLocks noChangeAspect="1"/>
            </p:cNvGrpSpPr>
            <p:nvPr/>
          </p:nvGrpSpPr>
          <p:grpSpPr bwMode="auto">
            <a:xfrm>
              <a:off x="5105400" y="2286000"/>
              <a:ext cx="1790700" cy="685800"/>
              <a:chOff x="192" y="3024"/>
              <a:chExt cx="2256" cy="864"/>
            </a:xfrm>
          </p:grpSpPr>
          <p:sp>
            <p:nvSpPr>
              <p:cNvPr id="23" name="Rectangle 3"/>
              <p:cNvSpPr>
                <a:spLocks noChangeArrowheads="1"/>
              </p:cNvSpPr>
              <p:nvPr/>
            </p:nvSpPr>
            <p:spPr bwMode="auto">
              <a:xfrm>
                <a:off x="192" y="3024"/>
                <a:ext cx="2256" cy="864"/>
              </a:xfrm>
              <a:prstGeom prst="rect">
                <a:avLst/>
              </a:prstGeom>
              <a:solidFill>
                <a:srgbClr val="DDDDDD"/>
              </a:solidFill>
              <a:ln w="9525">
                <a:noFill/>
                <a:miter lim="800000"/>
                <a:headEnd/>
                <a:tailEnd/>
              </a:ln>
            </p:spPr>
            <p:txBody>
              <a:bodyPr wrap="none" anchor="ctr"/>
              <a:lstStyle/>
              <a:p>
                <a:pPr>
                  <a:defRPr/>
                </a:pPr>
                <a:endParaRPr lang="en-US"/>
              </a:p>
            </p:txBody>
          </p:sp>
          <p:pic>
            <p:nvPicPr>
              <p:cNvPr id="24" name="Picture 10" descr="Zigbee Logo"/>
              <p:cNvPicPr>
                <a:picLocks noChangeAspect="1" noChangeArrowheads="1"/>
              </p:cNvPicPr>
              <p:nvPr/>
            </p:nvPicPr>
            <p:blipFill>
              <a:blip r:embed="rId12" cstate="print"/>
              <a:srcRect/>
              <a:stretch>
                <a:fillRect/>
              </a:stretch>
            </p:blipFill>
            <p:spPr bwMode="auto">
              <a:xfrm>
                <a:off x="240" y="3072"/>
                <a:ext cx="864" cy="298"/>
              </a:xfrm>
              <a:prstGeom prst="rect">
                <a:avLst/>
              </a:prstGeom>
              <a:noFill/>
              <a:ln w="9525">
                <a:noFill/>
                <a:miter lim="800000"/>
                <a:headEnd/>
                <a:tailEnd/>
              </a:ln>
            </p:spPr>
          </p:pic>
          <p:pic>
            <p:nvPicPr>
              <p:cNvPr id="26" name="Picture 11" descr="2"/>
              <p:cNvPicPr>
                <a:picLocks noChangeAspect="1" noChangeArrowheads="1"/>
              </p:cNvPicPr>
              <p:nvPr/>
            </p:nvPicPr>
            <p:blipFill>
              <a:blip r:embed="rId13" cstate="print"/>
              <a:srcRect/>
              <a:stretch>
                <a:fillRect/>
              </a:stretch>
            </p:blipFill>
            <p:spPr bwMode="auto">
              <a:xfrm>
                <a:off x="1056" y="3456"/>
                <a:ext cx="432" cy="344"/>
              </a:xfrm>
              <a:prstGeom prst="rect">
                <a:avLst/>
              </a:prstGeom>
              <a:noFill/>
              <a:ln w="9525">
                <a:noFill/>
                <a:miter lim="800000"/>
                <a:headEnd/>
                <a:tailEnd/>
              </a:ln>
            </p:spPr>
          </p:pic>
          <p:pic>
            <p:nvPicPr>
              <p:cNvPr id="27" name="Picture 15" descr="3"/>
              <p:cNvPicPr>
                <a:picLocks noChangeAspect="1" noChangeArrowheads="1"/>
              </p:cNvPicPr>
              <p:nvPr/>
            </p:nvPicPr>
            <p:blipFill>
              <a:blip r:embed="rId14" cstate="print"/>
              <a:srcRect/>
              <a:stretch>
                <a:fillRect/>
              </a:stretch>
            </p:blipFill>
            <p:spPr bwMode="auto">
              <a:xfrm>
                <a:off x="240" y="3456"/>
                <a:ext cx="384" cy="360"/>
              </a:xfrm>
              <a:prstGeom prst="rect">
                <a:avLst/>
              </a:prstGeom>
              <a:noFill/>
              <a:ln w="9525">
                <a:noFill/>
                <a:miter lim="800000"/>
                <a:headEnd/>
                <a:tailEnd/>
              </a:ln>
            </p:spPr>
          </p:pic>
          <p:pic>
            <p:nvPicPr>
              <p:cNvPr id="29" name="Picture 16" descr="ANt"/>
              <p:cNvPicPr>
                <a:picLocks noChangeAspect="1" noChangeArrowheads="1"/>
              </p:cNvPicPr>
              <p:nvPr/>
            </p:nvPicPr>
            <p:blipFill>
              <a:blip r:embed="rId15" cstate="print"/>
              <a:srcRect/>
              <a:stretch>
                <a:fillRect/>
              </a:stretch>
            </p:blipFill>
            <p:spPr bwMode="auto">
              <a:xfrm>
                <a:off x="672" y="3456"/>
                <a:ext cx="336" cy="336"/>
              </a:xfrm>
              <a:prstGeom prst="rect">
                <a:avLst/>
              </a:prstGeom>
              <a:noFill/>
              <a:ln w="9525">
                <a:noFill/>
                <a:miter lim="800000"/>
                <a:headEnd/>
                <a:tailEnd/>
              </a:ln>
            </p:spPr>
          </p:pic>
          <p:pic>
            <p:nvPicPr>
              <p:cNvPr id="30" name="Picture 31" descr="19"/>
              <p:cNvPicPr>
                <a:picLocks noChangeAspect="1" noChangeArrowheads="1"/>
              </p:cNvPicPr>
              <p:nvPr/>
            </p:nvPicPr>
            <p:blipFill>
              <a:blip r:embed="rId16" cstate="print"/>
              <a:srcRect/>
              <a:stretch>
                <a:fillRect/>
              </a:stretch>
            </p:blipFill>
            <p:spPr bwMode="auto">
              <a:xfrm>
                <a:off x="1152" y="3072"/>
                <a:ext cx="672" cy="287"/>
              </a:xfrm>
              <a:prstGeom prst="rect">
                <a:avLst/>
              </a:prstGeom>
              <a:noFill/>
              <a:ln w="9525">
                <a:noFill/>
                <a:miter lim="800000"/>
                <a:headEnd/>
                <a:tailEnd/>
              </a:ln>
            </p:spPr>
          </p:pic>
          <p:pic>
            <p:nvPicPr>
              <p:cNvPr id="31" name="Picture 39" descr="9"/>
              <p:cNvPicPr>
                <a:picLocks noChangeAspect="1" noChangeArrowheads="1"/>
              </p:cNvPicPr>
              <p:nvPr/>
            </p:nvPicPr>
            <p:blipFill>
              <a:blip r:embed="rId17" cstate="print"/>
              <a:srcRect/>
              <a:stretch>
                <a:fillRect/>
              </a:stretch>
            </p:blipFill>
            <p:spPr bwMode="auto">
              <a:xfrm>
                <a:off x="1536" y="3486"/>
                <a:ext cx="864" cy="306"/>
              </a:xfrm>
              <a:prstGeom prst="rect">
                <a:avLst/>
              </a:prstGeom>
              <a:noFill/>
              <a:ln w="9525">
                <a:noFill/>
                <a:miter lim="800000"/>
                <a:headEnd/>
                <a:tailEnd/>
              </a:ln>
            </p:spPr>
          </p:pic>
          <p:sp>
            <p:nvSpPr>
              <p:cNvPr id="32" name="Rectangle 40"/>
              <p:cNvSpPr>
                <a:spLocks noChangeArrowheads="1"/>
              </p:cNvSpPr>
              <p:nvPr/>
            </p:nvSpPr>
            <p:spPr bwMode="auto">
              <a:xfrm>
                <a:off x="1920" y="3072"/>
                <a:ext cx="432" cy="336"/>
              </a:xfrm>
              <a:prstGeom prst="rect">
                <a:avLst/>
              </a:prstGeom>
              <a:solidFill>
                <a:schemeClr val="bg1"/>
              </a:solidFill>
              <a:ln w="9525">
                <a:noFill/>
                <a:miter lim="800000"/>
                <a:headEnd/>
                <a:tailEnd/>
              </a:ln>
            </p:spPr>
            <p:txBody>
              <a:bodyPr wrap="none" anchor="ctr"/>
              <a:lstStyle/>
              <a:p>
                <a:pPr algn="ctr">
                  <a:defRPr/>
                </a:pPr>
                <a:r>
                  <a:rPr lang="en-US" sz="700" b="1" dirty="0">
                    <a:solidFill>
                      <a:schemeClr val="tx2"/>
                    </a:solidFill>
                  </a:rPr>
                  <a:t>&lt;1GHz</a:t>
                </a:r>
              </a:p>
            </p:txBody>
          </p:sp>
        </p:grpSp>
      </p:grpSp>
      <p:pic>
        <p:nvPicPr>
          <p:cNvPr id="725001" name="Picture 9"/>
          <p:cNvPicPr>
            <a:picLocks noChangeAspect="1" noChangeArrowheads="1"/>
          </p:cNvPicPr>
          <p:nvPr/>
        </p:nvPicPr>
        <p:blipFill>
          <a:blip r:embed="rId18" cstate="print"/>
          <a:srcRect t="10293"/>
          <a:stretch>
            <a:fillRect/>
          </a:stretch>
        </p:blipFill>
        <p:spPr bwMode="auto">
          <a:xfrm>
            <a:off x="7147589" y="3723218"/>
            <a:ext cx="605380" cy="565766"/>
          </a:xfrm>
          <a:prstGeom prst="rect">
            <a:avLst/>
          </a:prstGeom>
          <a:noFill/>
          <a:ln w="9525">
            <a:noFill/>
            <a:miter lim="800000"/>
            <a:headEnd/>
            <a:tailEnd/>
          </a:ln>
          <a:effectLst/>
          <a:scene3d>
            <a:camera prst="perspectiveRight" fov="7200000"/>
            <a:lightRig rig="threePt" dir="t"/>
          </a:scene3d>
        </p:spPr>
      </p:pic>
      <p:pic>
        <p:nvPicPr>
          <p:cNvPr id="393225" name="Picture 7" descr="splash.png"/>
          <p:cNvPicPr>
            <a:picLocks noChangeAspect="1"/>
          </p:cNvPicPr>
          <p:nvPr/>
        </p:nvPicPr>
        <p:blipFill>
          <a:blip r:embed="rId19"/>
          <a:srcRect/>
          <a:stretch>
            <a:fillRect/>
          </a:stretch>
        </p:blipFill>
        <p:spPr bwMode="auto">
          <a:xfrm>
            <a:off x="1268413" y="5545138"/>
            <a:ext cx="1136650" cy="681037"/>
          </a:xfrm>
          <a:prstGeom prst="rect">
            <a:avLst/>
          </a:prstGeom>
          <a:noFill/>
          <a:ln w="9525">
            <a:noFill/>
            <a:miter lim="800000"/>
            <a:headEnd/>
            <a:tailEnd/>
          </a:ln>
        </p:spPr>
      </p:pic>
      <p:sp>
        <p:nvSpPr>
          <p:cNvPr id="393226" name="TextBox 36"/>
          <p:cNvSpPr txBox="1">
            <a:spLocks noChangeArrowheads="1"/>
          </p:cNvSpPr>
          <p:nvPr/>
        </p:nvSpPr>
        <p:spPr bwMode="auto">
          <a:xfrm>
            <a:off x="2478088" y="5529263"/>
            <a:ext cx="3762375" cy="757237"/>
          </a:xfrm>
          <a:prstGeom prst="rect">
            <a:avLst/>
          </a:prstGeom>
          <a:noFill/>
          <a:ln w="9525">
            <a:noFill/>
            <a:miter lim="800000"/>
            <a:headEnd/>
            <a:tailEnd/>
          </a:ln>
        </p:spPr>
        <p:txBody>
          <a:bodyPr>
            <a:spAutoFit/>
          </a:bodyPr>
          <a:lstStyle/>
          <a:p>
            <a:pPr marL="115888" indent="-115888">
              <a:lnSpc>
                <a:spcPct val="90000"/>
              </a:lnSpc>
              <a:buFontTx/>
              <a:buChar char="•"/>
              <a:tabLst>
                <a:tab pos="228600" algn="l"/>
              </a:tabLst>
            </a:pPr>
            <a:r>
              <a:rPr lang="en-US" sz="1200">
                <a:solidFill>
                  <a:srgbClr val="000000"/>
                </a:solidFill>
              </a:rPr>
              <a:t>Code libraries</a:t>
            </a:r>
          </a:p>
          <a:p>
            <a:pPr marL="115888" indent="-115888">
              <a:lnSpc>
                <a:spcPct val="90000"/>
              </a:lnSpc>
              <a:buFontTx/>
              <a:buChar char="•"/>
              <a:tabLst>
                <a:tab pos="228600" algn="l"/>
              </a:tabLst>
            </a:pPr>
            <a:r>
              <a:rPr lang="en-US" sz="1200">
                <a:solidFill>
                  <a:srgbClr val="000000"/>
                </a:solidFill>
              </a:rPr>
              <a:t>IAR-EW430 v5.20.x supporting FRAM devices </a:t>
            </a:r>
          </a:p>
          <a:p>
            <a:pPr marL="115888" indent="-115888">
              <a:lnSpc>
                <a:spcPct val="90000"/>
              </a:lnSpc>
              <a:buFontTx/>
              <a:buChar char="•"/>
              <a:tabLst>
                <a:tab pos="228600" algn="l"/>
              </a:tabLst>
            </a:pPr>
            <a:r>
              <a:rPr lang="en-US" sz="1200">
                <a:solidFill>
                  <a:srgbClr val="000000"/>
                </a:solidFill>
              </a:rPr>
              <a:t>CCS v4.2.3 supporting FRAM devices</a:t>
            </a:r>
          </a:p>
          <a:p>
            <a:pPr marL="115888" indent="-115888">
              <a:lnSpc>
                <a:spcPct val="90000"/>
              </a:lnSpc>
              <a:buFontTx/>
              <a:buChar char="•"/>
              <a:tabLst>
                <a:tab pos="228600" algn="l"/>
              </a:tabLst>
            </a:pPr>
            <a:r>
              <a:rPr lang="en-US" sz="1200">
                <a:solidFill>
                  <a:srgbClr val="000000"/>
                </a:solidFill>
              </a:rPr>
              <a:t>Comprehensive  application and “How to” notes</a:t>
            </a:r>
          </a:p>
        </p:txBody>
      </p:sp>
      <p:pic>
        <p:nvPicPr>
          <p:cNvPr id="725000" name="Picture 8"/>
          <p:cNvPicPr>
            <a:picLocks noChangeAspect="1" noChangeArrowheads="1"/>
          </p:cNvPicPr>
          <p:nvPr/>
        </p:nvPicPr>
        <p:blipFill>
          <a:blip r:embed="rId20" cstate="print"/>
          <a:srcRect t="8230"/>
          <a:stretch>
            <a:fillRect/>
          </a:stretch>
        </p:blipFill>
        <p:spPr bwMode="auto">
          <a:xfrm>
            <a:off x="7446660" y="3852473"/>
            <a:ext cx="648030" cy="497337"/>
          </a:xfrm>
          <a:prstGeom prst="rect">
            <a:avLst/>
          </a:prstGeom>
          <a:noFill/>
          <a:ln w="9525">
            <a:noFill/>
            <a:miter lim="800000"/>
            <a:headEnd/>
            <a:tailEnd/>
          </a:ln>
          <a:effectLst/>
          <a:scene3d>
            <a:camera prst="perspectiveRight" fov="7200000"/>
            <a:lightRig rig="threePt" dir="t"/>
          </a:scene3d>
        </p:spPr>
      </p:pic>
      <p:grpSp>
        <p:nvGrpSpPr>
          <p:cNvPr id="44" name="Group 43"/>
          <p:cNvGrpSpPr/>
          <p:nvPr/>
        </p:nvGrpSpPr>
        <p:grpSpPr>
          <a:xfrm>
            <a:off x="3602109" y="2623281"/>
            <a:ext cx="730054" cy="2207770"/>
            <a:chOff x="3467199" y="2773181"/>
            <a:chExt cx="730054" cy="2207770"/>
          </a:xfrm>
          <a:scene3d>
            <a:camera prst="perspectiveRight" fov="7200000"/>
            <a:lightRig rig="threePt" dir="t"/>
          </a:scene3d>
        </p:grpSpPr>
        <p:pic>
          <p:nvPicPr>
            <p:cNvPr id="1026" name="Picture 2" descr="C:\Users\Davey\Documents\Rita\03_2011_KW_KI_FR57xx\SS850819 outline sm.png"/>
            <p:cNvPicPr>
              <a:picLocks noChangeAspect="1" noChangeArrowheads="1"/>
            </p:cNvPicPr>
            <p:nvPr/>
          </p:nvPicPr>
          <p:blipFill>
            <a:blip r:embed="rId21" cstate="print"/>
            <a:srcRect/>
            <a:stretch>
              <a:fillRect/>
            </a:stretch>
          </p:blipFill>
          <p:spPr bwMode="auto">
            <a:xfrm>
              <a:off x="3530182" y="4152276"/>
              <a:ext cx="652072" cy="828675"/>
            </a:xfrm>
            <a:prstGeom prst="rect">
              <a:avLst/>
            </a:prstGeom>
            <a:noFill/>
            <a:effectLst>
              <a:outerShdw blurRad="50800" dist="38100" dir="2700000" algn="tl" rotWithShape="0">
                <a:prstClr val="black">
                  <a:alpha val="40000"/>
                </a:prstClr>
              </a:outerShdw>
            </a:effectLst>
          </p:spPr>
        </p:pic>
        <p:pic>
          <p:nvPicPr>
            <p:cNvPr id="1027" name="Picture 3" descr="C:\Users\Davey\Documents\Rita\03_2011_KW_KI_FR57xx\SS850812 outline.png"/>
            <p:cNvPicPr>
              <a:picLocks noChangeAspect="1" noChangeArrowheads="1"/>
            </p:cNvPicPr>
            <p:nvPr/>
          </p:nvPicPr>
          <p:blipFill>
            <a:blip r:embed="rId22" cstate="print"/>
            <a:srcRect/>
            <a:stretch>
              <a:fillRect/>
            </a:stretch>
          </p:blipFill>
          <p:spPr bwMode="auto">
            <a:xfrm rot="16200000">
              <a:off x="3263967" y="2976413"/>
              <a:ext cx="1136517" cy="730054"/>
            </a:xfrm>
            <a:prstGeom prst="rect">
              <a:avLst/>
            </a:prstGeom>
            <a:noFill/>
            <a:effectLst>
              <a:outerShdw blurRad="50800" dist="38100" dir="2700000" algn="tl" rotWithShape="0">
                <a:prstClr val="black">
                  <a:alpha val="40000"/>
                </a:prstClr>
              </a:outerShdw>
            </a:effectLst>
          </p:spPr>
        </p:pic>
      </p:gr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2"/>
          <p:cNvSpPr>
            <a:spLocks noGrp="1" noChangeArrowheads="1"/>
          </p:cNvSpPr>
          <p:nvPr>
            <p:ph type="title" idx="4294967295"/>
          </p:nvPr>
        </p:nvSpPr>
        <p:spPr bwMode="auto">
          <a:xfrm>
            <a:off x="333375" y="0"/>
            <a:ext cx="8458200" cy="1189038"/>
          </a:xfrm>
          <a:prstGeom prst="rect">
            <a:avLst/>
          </a:prstGeom>
          <a:solidFill>
            <a:srgbClr val="FFFFFF"/>
          </a:solidFill>
          <a:ln>
            <a:solidFill>
              <a:srgbClr val="000000"/>
            </a:solidFill>
            <a:miter lim="800000"/>
            <a:headEnd/>
            <a:tailEnd/>
          </a:ln>
        </p:spPr>
        <p:txBody>
          <a:bodyPr anchor="ctr"/>
          <a:lstStyle/>
          <a:p>
            <a:r>
              <a:rPr lang="en-US" smtClean="0"/>
              <a:t>Getting Started with MSP430FR5739</a:t>
            </a:r>
          </a:p>
        </p:txBody>
      </p:sp>
      <p:sp>
        <p:nvSpPr>
          <p:cNvPr id="395266" name="Rectangle 3"/>
          <p:cNvSpPr>
            <a:spLocks noGrp="1" noChangeArrowheads="1"/>
          </p:cNvSpPr>
          <p:nvPr>
            <p:ph type="body" idx="4294967295"/>
          </p:nvPr>
        </p:nvSpPr>
        <p:spPr bwMode="auto">
          <a:xfrm>
            <a:off x="333375" y="1185863"/>
            <a:ext cx="4797425" cy="4692650"/>
          </a:xfrm>
          <a:prstGeom prst="rect">
            <a:avLst/>
          </a:prstGeom>
          <a:solidFill>
            <a:srgbClr val="FFFFFF"/>
          </a:solidFill>
          <a:ln>
            <a:solidFill>
              <a:srgbClr val="000000"/>
            </a:solidFill>
            <a:miter lim="800000"/>
            <a:headEnd/>
            <a:tailEnd/>
          </a:ln>
        </p:spPr>
        <p:txBody>
          <a:bodyPr/>
          <a:lstStyle/>
          <a:p>
            <a:pPr marL="0" indent="0" algn="ctr">
              <a:buFontTx/>
              <a:buNone/>
            </a:pPr>
            <a:r>
              <a:rPr lang="en-US" b="1" smtClean="0"/>
              <a:t>MSP430FR5739 Target Board</a:t>
            </a:r>
          </a:p>
          <a:p>
            <a:pPr marL="0" indent="0" algn="ctr">
              <a:buFontTx/>
              <a:buNone/>
            </a:pPr>
            <a:r>
              <a:rPr lang="en-US" smtClean="0"/>
              <a:t>Development board with 40-pin RHA socket (MSP-TS430RHA40A) </a:t>
            </a:r>
          </a:p>
          <a:p>
            <a:pPr marL="0" indent="0" algn="ctr">
              <a:buFontTx/>
              <a:buNone/>
            </a:pPr>
            <a:r>
              <a:rPr lang="en-US" smtClean="0"/>
              <a:t>All pins brought out to pin headers for easy access</a:t>
            </a:r>
          </a:p>
          <a:p>
            <a:pPr marL="0" indent="0" algn="ctr">
              <a:buFontTx/>
              <a:buNone/>
            </a:pPr>
            <a:r>
              <a:rPr lang="en-US" smtClean="0"/>
              <a:t>Programming via JTAG, Spy-bi-wire or BSL</a:t>
            </a:r>
          </a:p>
          <a:p>
            <a:pPr marL="0" indent="0" algn="ctr">
              <a:buFontTx/>
              <a:buNone/>
            </a:pPr>
            <a:r>
              <a:rPr lang="en-US" smtClean="0"/>
              <a:t>$99 </a:t>
            </a:r>
          </a:p>
          <a:p>
            <a:pPr marL="457200" lvl="1" indent="0" algn="ctr">
              <a:buFontTx/>
              <a:buNone/>
            </a:pPr>
            <a:endParaRPr lang="en-US" smtClean="0"/>
          </a:p>
        </p:txBody>
      </p:sp>
      <p:pic>
        <p:nvPicPr>
          <p:cNvPr id="395267" name="Picture 4"/>
          <p:cNvPicPr>
            <a:picLocks noChangeAspect="1" noChangeArrowheads="1"/>
          </p:cNvPicPr>
          <p:nvPr/>
        </p:nvPicPr>
        <p:blipFill>
          <a:blip r:embed="rId2"/>
          <a:srcRect/>
          <a:stretch>
            <a:fillRect/>
          </a:stretch>
        </p:blipFill>
        <p:spPr bwMode="auto">
          <a:xfrm>
            <a:off x="5395913" y="1995488"/>
            <a:ext cx="3106737" cy="384651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2"/>
          <p:cNvSpPr>
            <a:spLocks noGrp="1" noChangeArrowheads="1"/>
          </p:cNvSpPr>
          <p:nvPr>
            <p:ph type="title" idx="4294967295"/>
          </p:nvPr>
        </p:nvSpPr>
        <p:spPr bwMode="auto">
          <a:xfrm>
            <a:off x="333375" y="0"/>
            <a:ext cx="8458200" cy="1189038"/>
          </a:xfrm>
          <a:prstGeom prst="rect">
            <a:avLst/>
          </a:prstGeom>
          <a:solidFill>
            <a:srgbClr val="FFFFFF"/>
          </a:solidFill>
          <a:ln>
            <a:solidFill>
              <a:srgbClr val="000000"/>
            </a:solidFill>
            <a:miter lim="800000"/>
            <a:headEnd/>
            <a:tailEnd/>
          </a:ln>
        </p:spPr>
        <p:txBody>
          <a:bodyPr anchor="ctr"/>
          <a:lstStyle/>
          <a:p>
            <a:r>
              <a:rPr lang="en-US" smtClean="0"/>
              <a:t>Getting Started with MSP430FR5739</a:t>
            </a:r>
          </a:p>
        </p:txBody>
      </p:sp>
      <p:sp>
        <p:nvSpPr>
          <p:cNvPr id="396290" name="Rectangle 3"/>
          <p:cNvSpPr>
            <a:spLocks noGrp="1" noChangeArrowheads="1"/>
          </p:cNvSpPr>
          <p:nvPr>
            <p:ph type="body" sz="half" idx="4294967295"/>
          </p:nvPr>
        </p:nvSpPr>
        <p:spPr bwMode="auto">
          <a:xfrm>
            <a:off x="333375" y="1185863"/>
            <a:ext cx="4157663" cy="4692650"/>
          </a:xfrm>
          <a:prstGeom prst="rect">
            <a:avLst/>
          </a:prstGeom>
          <a:solidFill>
            <a:srgbClr val="FFFFFF"/>
          </a:solidFill>
          <a:ln>
            <a:solidFill>
              <a:srgbClr val="000000"/>
            </a:solidFill>
            <a:miter lim="800000"/>
            <a:headEnd/>
            <a:tailEnd/>
          </a:ln>
        </p:spPr>
        <p:txBody>
          <a:bodyPr/>
          <a:lstStyle/>
          <a:p>
            <a:pPr>
              <a:lnSpc>
                <a:spcPct val="90000"/>
              </a:lnSpc>
            </a:pPr>
            <a:r>
              <a:rPr lang="en-US" sz="2000" b="1" smtClean="0"/>
              <a:t>MSP-EXP430FR5739 FRAM Experimenter’s Board</a:t>
            </a:r>
          </a:p>
          <a:p>
            <a:pPr>
              <a:lnSpc>
                <a:spcPct val="90000"/>
              </a:lnSpc>
            </a:pPr>
            <a:r>
              <a:rPr lang="en-US" sz="2000" smtClean="0"/>
              <a:t>$29</a:t>
            </a:r>
          </a:p>
          <a:p>
            <a:pPr>
              <a:lnSpc>
                <a:spcPct val="90000"/>
              </a:lnSpc>
            </a:pPr>
            <a:r>
              <a:rPr lang="en-US" sz="2000" smtClean="0"/>
              <a:t>On Board Emulation</a:t>
            </a:r>
          </a:p>
          <a:p>
            <a:pPr>
              <a:lnSpc>
                <a:spcPct val="90000"/>
              </a:lnSpc>
            </a:pPr>
            <a:r>
              <a:rPr lang="en-US" sz="2000" smtClean="0"/>
              <a:t>Features</a:t>
            </a:r>
          </a:p>
          <a:p>
            <a:pPr lvl="1">
              <a:lnSpc>
                <a:spcPct val="90000"/>
              </a:lnSpc>
            </a:pPr>
            <a:r>
              <a:rPr lang="en-US" sz="1600" smtClean="0"/>
              <a:t>3 axis accelerometer</a:t>
            </a:r>
          </a:p>
          <a:p>
            <a:pPr lvl="1">
              <a:lnSpc>
                <a:spcPct val="90000"/>
              </a:lnSpc>
            </a:pPr>
            <a:r>
              <a:rPr lang="en-US" sz="1600" smtClean="0"/>
              <a:t>NTC Thermister</a:t>
            </a:r>
          </a:p>
          <a:p>
            <a:pPr lvl="1">
              <a:lnSpc>
                <a:spcPct val="90000"/>
              </a:lnSpc>
            </a:pPr>
            <a:r>
              <a:rPr lang="en-US" sz="1600" smtClean="0"/>
              <a:t>8 Display LED’s</a:t>
            </a:r>
          </a:p>
          <a:p>
            <a:pPr lvl="1">
              <a:lnSpc>
                <a:spcPct val="90000"/>
              </a:lnSpc>
            </a:pPr>
            <a:r>
              <a:rPr lang="en-US" sz="1600" smtClean="0"/>
              <a:t>Footprint for additional through-hole LDR sensor</a:t>
            </a:r>
          </a:p>
          <a:p>
            <a:pPr lvl="1">
              <a:lnSpc>
                <a:spcPct val="90000"/>
              </a:lnSpc>
            </a:pPr>
            <a:r>
              <a:rPr lang="en-US" sz="1600" smtClean="0"/>
              <a:t>2 User input Switches</a:t>
            </a:r>
          </a:p>
          <a:p>
            <a:pPr>
              <a:lnSpc>
                <a:spcPct val="90000"/>
              </a:lnSpc>
            </a:pPr>
            <a:r>
              <a:rPr lang="en-US" sz="2000" smtClean="0"/>
              <a:t>User Experience</a:t>
            </a:r>
          </a:p>
          <a:p>
            <a:pPr lvl="1">
              <a:lnSpc>
                <a:spcPct val="90000"/>
              </a:lnSpc>
            </a:pPr>
            <a:r>
              <a:rPr lang="en-US" sz="1600" smtClean="0"/>
              <a:t>Preloaded with out-of-box demo code</a:t>
            </a:r>
          </a:p>
          <a:p>
            <a:pPr lvl="1">
              <a:lnSpc>
                <a:spcPct val="90000"/>
              </a:lnSpc>
            </a:pPr>
            <a:r>
              <a:rPr lang="en-US" sz="1600" smtClean="0"/>
              <a:t>4 Modes to test FRAM features:</a:t>
            </a:r>
          </a:p>
          <a:p>
            <a:pPr lvl="2">
              <a:lnSpc>
                <a:spcPct val="90000"/>
              </a:lnSpc>
            </a:pPr>
            <a:r>
              <a:rPr lang="en-US" sz="1600" smtClean="0"/>
              <a:t>Mode 1 - Max FRAM write speed</a:t>
            </a:r>
          </a:p>
          <a:p>
            <a:pPr lvl="2">
              <a:lnSpc>
                <a:spcPct val="90000"/>
              </a:lnSpc>
            </a:pPr>
            <a:r>
              <a:rPr lang="en-US" sz="1600" smtClean="0"/>
              <a:t>Mode 2 -  Flash write speed emulation </a:t>
            </a:r>
          </a:p>
          <a:p>
            <a:pPr lvl="2">
              <a:lnSpc>
                <a:spcPct val="90000"/>
              </a:lnSpc>
            </a:pPr>
            <a:r>
              <a:rPr lang="en-US" sz="1600" smtClean="0"/>
              <a:t>Mode 3 – FRAM writes using sampled accelerometer data</a:t>
            </a:r>
          </a:p>
          <a:p>
            <a:pPr lvl="2">
              <a:lnSpc>
                <a:spcPct val="90000"/>
              </a:lnSpc>
            </a:pPr>
            <a:r>
              <a:rPr lang="en-US" sz="1600" smtClean="0"/>
              <a:t>Mode 4 – FRAM writes using sampled Thermistor data</a:t>
            </a:r>
          </a:p>
        </p:txBody>
      </p:sp>
      <p:pic>
        <p:nvPicPr>
          <p:cNvPr id="396291" name="Picture 4"/>
          <p:cNvPicPr>
            <a:picLocks noGrp="1" noChangeAspect="1" noChangeArrowheads="1"/>
          </p:cNvPicPr>
          <p:nvPr>
            <p:ph sz="half" idx="4294967295"/>
          </p:nvPr>
        </p:nvPicPr>
        <p:blipFill>
          <a:blip r:embed="rId2"/>
          <a:srcRect/>
          <a:stretch>
            <a:fillRect/>
          </a:stretch>
        </p:blipFill>
        <p:spPr bwMode="auto">
          <a:xfrm>
            <a:off x="5286375" y="1185863"/>
            <a:ext cx="2871788" cy="46926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idx="4294967295"/>
          </p:nvPr>
        </p:nvSpPr>
        <p:spPr bwMode="auto">
          <a:xfrm>
            <a:off x="333375" y="0"/>
            <a:ext cx="8458200" cy="1189038"/>
          </a:xfrm>
          <a:prstGeom prst="rect">
            <a:avLst/>
          </a:prstGeom>
          <a:solidFill>
            <a:srgbClr val="FFFFFF"/>
          </a:solidFill>
          <a:ln>
            <a:solidFill>
              <a:srgbClr val="000000"/>
            </a:solidFill>
            <a:miter lim="800000"/>
            <a:headEnd/>
            <a:tailEnd/>
          </a:ln>
        </p:spPr>
        <p:txBody>
          <a:bodyPr anchor="ctr"/>
          <a:lstStyle/>
          <a:p>
            <a:r>
              <a:rPr lang="en-US" b="0" smtClean="0"/>
              <a:t>FRAM – Technology Attributes</a:t>
            </a:r>
          </a:p>
        </p:txBody>
      </p:sp>
      <p:sp>
        <p:nvSpPr>
          <p:cNvPr id="153602" name="Rectangle 3"/>
          <p:cNvSpPr>
            <a:spLocks noGrp="1" noChangeArrowheads="1"/>
          </p:cNvSpPr>
          <p:nvPr>
            <p:ph type="body" idx="4294967295"/>
          </p:nvPr>
        </p:nvSpPr>
        <p:spPr bwMode="auto">
          <a:xfrm>
            <a:off x="2705100" y="1185863"/>
            <a:ext cx="6096000" cy="4692650"/>
          </a:xfrm>
          <a:prstGeom prst="rect">
            <a:avLst/>
          </a:prstGeom>
          <a:solidFill>
            <a:srgbClr val="FFFFFF"/>
          </a:solidFill>
          <a:ln>
            <a:solidFill>
              <a:srgbClr val="000000"/>
            </a:solidFill>
            <a:miter lim="800000"/>
            <a:headEnd/>
            <a:tailEnd/>
          </a:ln>
        </p:spPr>
        <p:txBody>
          <a:bodyPr/>
          <a:lstStyle/>
          <a:p>
            <a:pPr marL="0" indent="0" algn="ctr">
              <a:lnSpc>
                <a:spcPct val="90000"/>
              </a:lnSpc>
              <a:buFontTx/>
              <a:buNone/>
            </a:pPr>
            <a:r>
              <a:rPr lang="en-US" b="1" smtClean="0">
                <a:solidFill>
                  <a:srgbClr val="0033CC"/>
                </a:solidFill>
              </a:rPr>
              <a:t>Non-Volatile </a:t>
            </a:r>
            <a:r>
              <a:rPr lang="en-US" b="1" smtClean="0"/>
              <a:t>– </a:t>
            </a:r>
            <a:r>
              <a:rPr lang="en-US" smtClean="0"/>
              <a:t>retains data without power</a:t>
            </a:r>
          </a:p>
          <a:p>
            <a:pPr marL="0" indent="0" algn="ctr">
              <a:lnSpc>
                <a:spcPct val="90000"/>
              </a:lnSpc>
              <a:buFontTx/>
              <a:buNone/>
            </a:pPr>
            <a:endParaRPr lang="en-US" b="1" smtClean="0">
              <a:solidFill>
                <a:srgbClr val="0033CC"/>
              </a:solidFill>
            </a:endParaRPr>
          </a:p>
          <a:p>
            <a:pPr marL="0" indent="0" algn="ctr">
              <a:lnSpc>
                <a:spcPct val="90000"/>
              </a:lnSpc>
              <a:buFontTx/>
              <a:buNone/>
            </a:pPr>
            <a:r>
              <a:rPr lang="en-US" b="1" smtClean="0">
                <a:solidFill>
                  <a:srgbClr val="0033CC"/>
                </a:solidFill>
              </a:rPr>
              <a:t>Fast Write</a:t>
            </a:r>
            <a:r>
              <a:rPr lang="en-US" smtClean="0">
                <a:solidFill>
                  <a:srgbClr val="0033CC"/>
                </a:solidFill>
              </a:rPr>
              <a:t> </a:t>
            </a:r>
            <a:r>
              <a:rPr lang="en-US" b="1" smtClean="0">
                <a:solidFill>
                  <a:srgbClr val="0033CC"/>
                </a:solidFill>
              </a:rPr>
              <a:t>/ Update</a:t>
            </a:r>
            <a:r>
              <a:rPr lang="en-US" b="1" smtClean="0"/>
              <a:t> – </a:t>
            </a:r>
            <a:r>
              <a:rPr lang="en-US" smtClean="0"/>
              <a:t>RAM like performance</a:t>
            </a:r>
            <a:r>
              <a:rPr lang="en-US" b="1" smtClean="0"/>
              <a:t>. </a:t>
            </a:r>
            <a:r>
              <a:rPr lang="en-US" smtClean="0"/>
              <a:t>Up to ~ 50ns/byte access times today (&gt; </a:t>
            </a:r>
            <a:r>
              <a:rPr lang="en-US" b="1" smtClean="0">
                <a:solidFill>
                  <a:srgbClr val="000099"/>
                </a:solidFill>
              </a:rPr>
              <a:t>1000x </a:t>
            </a:r>
            <a:r>
              <a:rPr lang="en-US" smtClean="0"/>
              <a:t>faster than Flash/EEPROM)</a:t>
            </a:r>
          </a:p>
          <a:p>
            <a:pPr marL="0" indent="0" algn="ctr">
              <a:lnSpc>
                <a:spcPct val="90000"/>
              </a:lnSpc>
              <a:buFontTx/>
              <a:buNone/>
            </a:pPr>
            <a:endParaRPr lang="en-US" smtClean="0"/>
          </a:p>
          <a:p>
            <a:pPr marL="0" indent="0" algn="ctr">
              <a:lnSpc>
                <a:spcPct val="90000"/>
              </a:lnSpc>
              <a:buFontTx/>
              <a:buNone/>
            </a:pPr>
            <a:r>
              <a:rPr lang="en-US" b="1" smtClean="0">
                <a:solidFill>
                  <a:srgbClr val="0033CC"/>
                </a:solidFill>
              </a:rPr>
              <a:t>Low Power</a:t>
            </a:r>
            <a:r>
              <a:rPr lang="en-US" b="1" smtClean="0"/>
              <a:t> - Needs </a:t>
            </a:r>
            <a:r>
              <a:rPr lang="en-US" b="1" smtClean="0">
                <a:solidFill>
                  <a:srgbClr val="000099"/>
                </a:solidFill>
              </a:rPr>
              <a:t>1.5V</a:t>
            </a:r>
            <a:r>
              <a:rPr lang="en-US" smtClean="0"/>
              <a:t> to write compared to </a:t>
            </a:r>
            <a:r>
              <a:rPr lang="en-US" smtClean="0">
                <a:solidFill>
                  <a:schemeClr val="hlink"/>
                </a:solidFill>
              </a:rPr>
              <a:t>&gt;</a:t>
            </a:r>
            <a:r>
              <a:rPr lang="en-US" smtClean="0"/>
              <a:t> </a:t>
            </a:r>
            <a:r>
              <a:rPr lang="en-US" b="1" smtClean="0">
                <a:solidFill>
                  <a:schemeClr val="tx2"/>
                </a:solidFill>
              </a:rPr>
              <a:t>10-14V</a:t>
            </a:r>
            <a:r>
              <a:rPr lang="en-US" smtClean="0"/>
              <a:t> for Flash/EEPROM </a:t>
            </a:r>
            <a:r>
              <a:rPr lang="en-US" smtClean="0">
                <a:sym typeface="Wingdings" pitchFamily="2" charset="2"/>
              </a:rPr>
              <a:t> no charge pump</a:t>
            </a:r>
            <a:endParaRPr lang="en-US" smtClean="0"/>
          </a:p>
          <a:p>
            <a:pPr marL="0" indent="0" algn="ctr">
              <a:lnSpc>
                <a:spcPct val="90000"/>
              </a:lnSpc>
              <a:buFontTx/>
              <a:buNone/>
            </a:pPr>
            <a:endParaRPr lang="en-US" b="1" smtClean="0">
              <a:solidFill>
                <a:srgbClr val="0033CC"/>
              </a:solidFill>
            </a:endParaRPr>
          </a:p>
          <a:p>
            <a:pPr marL="0" indent="0" algn="ctr">
              <a:lnSpc>
                <a:spcPct val="90000"/>
              </a:lnSpc>
              <a:buFontTx/>
              <a:buNone/>
            </a:pPr>
            <a:r>
              <a:rPr lang="en-US" b="1" smtClean="0">
                <a:solidFill>
                  <a:srgbClr val="0033CC"/>
                </a:solidFill>
              </a:rPr>
              <a:t>Superior Data Reliability</a:t>
            </a:r>
            <a:r>
              <a:rPr lang="en-US" smtClean="0"/>
              <a:t> - </a:t>
            </a:r>
            <a:r>
              <a:rPr lang="en-US" b="1" smtClean="0">
                <a:solidFill>
                  <a:schemeClr val="accent2"/>
                </a:solidFill>
              </a:rPr>
              <a:t>‘Write Guarantee’</a:t>
            </a:r>
            <a:r>
              <a:rPr lang="en-US" smtClean="0"/>
              <a:t> in case of power loss and </a:t>
            </a:r>
            <a:r>
              <a:rPr lang="en-US" smtClean="0">
                <a:solidFill>
                  <a:schemeClr val="accent2"/>
                </a:solidFill>
              </a:rPr>
              <a:t>&gt;</a:t>
            </a:r>
            <a:r>
              <a:rPr lang="en-US" smtClean="0"/>
              <a:t> </a:t>
            </a:r>
            <a:r>
              <a:rPr lang="en-US" b="1" smtClean="0">
                <a:solidFill>
                  <a:srgbClr val="000099"/>
                </a:solidFill>
              </a:rPr>
              <a:t>100 Trillion</a:t>
            </a:r>
            <a:r>
              <a:rPr lang="en-US" smtClean="0"/>
              <a:t> read/write cycles</a:t>
            </a:r>
            <a:endParaRPr lang="en-US" smtClean="0">
              <a:solidFill>
                <a:srgbClr val="0033CC"/>
              </a:solidFill>
            </a:endParaRPr>
          </a:p>
          <a:p>
            <a:pPr marL="0" indent="0" algn="ctr">
              <a:lnSpc>
                <a:spcPct val="90000"/>
              </a:lnSpc>
              <a:buFontTx/>
              <a:buNone/>
            </a:pPr>
            <a:endParaRPr lang="en-US" smtClean="0"/>
          </a:p>
        </p:txBody>
      </p:sp>
      <p:grpSp>
        <p:nvGrpSpPr>
          <p:cNvPr id="153603" name="Group 4"/>
          <p:cNvGrpSpPr>
            <a:grpSpLocks/>
          </p:cNvGrpSpPr>
          <p:nvPr/>
        </p:nvGrpSpPr>
        <p:grpSpPr bwMode="auto">
          <a:xfrm>
            <a:off x="241300" y="5013325"/>
            <a:ext cx="2233613" cy="503238"/>
            <a:chOff x="1536" y="3582"/>
            <a:chExt cx="1407" cy="317"/>
          </a:xfrm>
        </p:grpSpPr>
        <p:sp>
          <p:nvSpPr>
            <p:cNvPr id="153608" name="Text Box 5"/>
            <p:cNvSpPr txBox="1">
              <a:spLocks noChangeArrowheads="1"/>
            </p:cNvSpPr>
            <p:nvPr/>
          </p:nvSpPr>
          <p:spPr bwMode="auto">
            <a:xfrm>
              <a:off x="1536" y="3582"/>
              <a:ext cx="1407" cy="317"/>
            </a:xfrm>
            <a:prstGeom prst="rect">
              <a:avLst/>
            </a:prstGeom>
            <a:solidFill>
              <a:schemeClr val="bg1"/>
            </a:solidFill>
            <a:ln w="9525">
              <a:solidFill>
                <a:srgbClr val="CC0000"/>
              </a:solidFill>
              <a:miter lim="800000"/>
              <a:headEnd/>
              <a:tailEnd/>
            </a:ln>
          </p:spPr>
          <p:txBody>
            <a:bodyPr wrap="none">
              <a:spAutoFit/>
            </a:bodyPr>
            <a:lstStyle/>
            <a:p>
              <a:endParaRPr lang="en-US" sz="1200" b="1" i="1"/>
            </a:p>
            <a:p>
              <a:pPr>
                <a:spcBef>
                  <a:spcPct val="20000"/>
                </a:spcBef>
              </a:pPr>
              <a:r>
                <a:rPr lang="en-US" sz="1200" b="1" i="1"/>
                <a:t>Automotive F-RAM  Memory</a:t>
              </a:r>
            </a:p>
          </p:txBody>
        </p:sp>
        <p:pic>
          <p:nvPicPr>
            <p:cNvPr id="153609" name="Picture 6"/>
            <p:cNvPicPr>
              <a:picLocks noChangeAspect="1" noChangeArrowheads="1"/>
            </p:cNvPicPr>
            <p:nvPr/>
          </p:nvPicPr>
          <p:blipFill>
            <a:blip r:embed="rId2"/>
            <a:srcRect/>
            <a:stretch>
              <a:fillRect/>
            </a:stretch>
          </p:blipFill>
          <p:spPr bwMode="auto">
            <a:xfrm>
              <a:off x="1728" y="3600"/>
              <a:ext cx="1008" cy="144"/>
            </a:xfrm>
            <a:prstGeom prst="rect">
              <a:avLst/>
            </a:prstGeom>
            <a:noFill/>
            <a:ln w="9525">
              <a:noFill/>
              <a:miter lim="800000"/>
              <a:headEnd/>
              <a:tailEnd/>
            </a:ln>
          </p:spPr>
        </p:pic>
      </p:grpSp>
      <p:pic>
        <p:nvPicPr>
          <p:cNvPr id="153604" name="Picture 7" descr="j0139391[1]"/>
          <p:cNvPicPr>
            <a:picLocks noChangeAspect="1" noChangeArrowheads="1"/>
          </p:cNvPicPr>
          <p:nvPr/>
        </p:nvPicPr>
        <p:blipFill>
          <a:blip r:embed="rId3"/>
          <a:srcRect/>
          <a:stretch>
            <a:fillRect/>
          </a:stretch>
        </p:blipFill>
        <p:spPr bwMode="auto">
          <a:xfrm>
            <a:off x="787400" y="2203450"/>
            <a:ext cx="1014413" cy="896938"/>
          </a:xfrm>
          <a:prstGeom prst="rect">
            <a:avLst/>
          </a:prstGeom>
          <a:noFill/>
          <a:ln w="9525">
            <a:noFill/>
            <a:miter lim="800000"/>
            <a:headEnd/>
            <a:tailEnd/>
          </a:ln>
        </p:spPr>
      </p:pic>
      <p:pic>
        <p:nvPicPr>
          <p:cNvPr id="153605" name="Picture 8" descr="j0437856[1]"/>
          <p:cNvPicPr>
            <a:picLocks noChangeAspect="1" noChangeArrowheads="1"/>
          </p:cNvPicPr>
          <p:nvPr/>
        </p:nvPicPr>
        <p:blipFill>
          <a:blip r:embed="rId4"/>
          <a:srcRect/>
          <a:stretch>
            <a:fillRect/>
          </a:stretch>
        </p:blipFill>
        <p:spPr bwMode="auto">
          <a:xfrm>
            <a:off x="690563" y="3573463"/>
            <a:ext cx="1025525" cy="1025525"/>
          </a:xfrm>
          <a:prstGeom prst="rect">
            <a:avLst/>
          </a:prstGeom>
          <a:noFill/>
          <a:ln w="9525">
            <a:noFill/>
            <a:miter lim="800000"/>
            <a:headEnd/>
            <a:tailEnd/>
          </a:ln>
        </p:spPr>
      </p:pic>
      <p:pic>
        <p:nvPicPr>
          <p:cNvPr id="153606" name="Picture 10" descr="LUCAGOAFSZCAHT94FACACO8BH9CA36R2BXCAKX1OJ2CAJXUTZLCAP9D81BCAJN8YSRCAPCZ7EZCABC3FB7CAIE7HSFCA4JVDPMCA62ITU6CAMTX049CATUSZHHCAO4OLLPCAFDMSTHCAQ7AAROCAPXX7MM"/>
          <p:cNvPicPr>
            <a:picLocks noChangeAspect="1" noChangeArrowheads="1"/>
          </p:cNvPicPr>
          <p:nvPr/>
        </p:nvPicPr>
        <p:blipFill>
          <a:blip r:embed="rId5"/>
          <a:srcRect/>
          <a:stretch>
            <a:fillRect/>
          </a:stretch>
        </p:blipFill>
        <p:spPr bwMode="auto">
          <a:xfrm>
            <a:off x="595313" y="998538"/>
            <a:ext cx="1355725" cy="1014412"/>
          </a:xfrm>
          <a:prstGeom prst="rect">
            <a:avLst/>
          </a:prstGeom>
          <a:noFill/>
          <a:ln w="9525">
            <a:noFill/>
            <a:miter lim="800000"/>
            <a:headEnd/>
            <a:tailEnd/>
          </a:ln>
        </p:spPr>
      </p:pic>
      <p:sp>
        <p:nvSpPr>
          <p:cNvPr id="153607" name="Text Box 66"/>
          <p:cNvSpPr txBox="1">
            <a:spLocks noChangeArrowheads="1"/>
          </p:cNvSpPr>
          <p:nvPr/>
        </p:nvSpPr>
        <p:spPr bwMode="auto">
          <a:xfrm>
            <a:off x="317500" y="1819275"/>
            <a:ext cx="1706563" cy="215900"/>
          </a:xfrm>
          <a:prstGeom prst="rect">
            <a:avLst/>
          </a:prstGeom>
          <a:solidFill>
            <a:schemeClr val="bg1"/>
          </a:solidFill>
          <a:ln w="9525">
            <a:noFill/>
            <a:miter lim="800000"/>
            <a:headEnd/>
            <a:tailEnd/>
          </a:ln>
        </p:spPr>
        <p:txBody>
          <a:bodyPr>
            <a:spAutoFit/>
          </a:bodyPr>
          <a:lstStyle/>
          <a:p>
            <a:pPr algn="ctr"/>
            <a:r>
              <a:rPr lang="en-US" sz="800">
                <a:solidFill>
                  <a:srgbClr val="777777"/>
                </a:solidFill>
              </a:rPr>
              <a:t>Photo: forums.wow-europe.com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3" name="Rectangle 31"/>
          <p:cNvSpPr>
            <a:spLocks noChangeArrowheads="1"/>
          </p:cNvSpPr>
          <p:nvPr/>
        </p:nvSpPr>
        <p:spPr bwMode="auto">
          <a:xfrm rot="16200000">
            <a:off x="3872706" y="1002507"/>
            <a:ext cx="1316037" cy="8464550"/>
          </a:xfrm>
          <a:prstGeom prst="rect">
            <a:avLst/>
          </a:prstGeom>
          <a:gradFill>
            <a:gsLst>
              <a:gs pos="0">
                <a:schemeClr val="bg1">
                  <a:lumMod val="85000"/>
                </a:schemeClr>
              </a:gs>
              <a:gs pos="50000">
                <a:schemeClr val="bg1">
                  <a:lumMod val="95000"/>
                </a:schemeClr>
              </a:gs>
              <a:gs pos="100000">
                <a:schemeClr val="bg1"/>
              </a:gs>
            </a:gsLst>
            <a:lin ang="5400000" scaled="0"/>
          </a:gradFill>
          <a:ln w="28575">
            <a:solidFill>
              <a:schemeClr val="tx2"/>
            </a:solidFill>
            <a:miter lim="800000"/>
            <a:headEnd/>
            <a:tailEnd/>
          </a:ln>
          <a:effectLst>
            <a:outerShdw blurRad="50800" dist="63500" dir="2700000" algn="tl" rotWithShape="0">
              <a:prstClr val="black">
                <a:alpha val="40000"/>
              </a:prstClr>
            </a:outerShdw>
          </a:effectLst>
        </p:spPr>
        <p:txBody>
          <a:bodyPr vert="eaVert" wrap="none" anchor="ctr"/>
          <a:lstStyle/>
          <a:p>
            <a:pPr marL="165100" indent="-165100">
              <a:lnSpc>
                <a:spcPct val="90000"/>
              </a:lnSpc>
              <a:buFont typeface="Arial" charset="0"/>
              <a:buChar char="•"/>
              <a:defRPr/>
            </a:pPr>
            <a:endParaRPr lang="en-US" dirty="0">
              <a:solidFill>
                <a:srgbClr val="000000"/>
              </a:solidFill>
            </a:endParaRPr>
          </a:p>
        </p:txBody>
      </p:sp>
      <p:sp>
        <p:nvSpPr>
          <p:cNvPr id="25" name="Rounded Rectangle 24"/>
          <p:cNvSpPr/>
          <p:nvPr/>
        </p:nvSpPr>
        <p:spPr>
          <a:xfrm>
            <a:off x="1270000" y="4665663"/>
            <a:ext cx="7445375" cy="3635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Rectangle 31"/>
          <p:cNvSpPr>
            <a:spLocks noChangeArrowheads="1"/>
          </p:cNvSpPr>
          <p:nvPr/>
        </p:nvSpPr>
        <p:spPr bwMode="auto">
          <a:xfrm rot="16200000">
            <a:off x="3918743" y="-689768"/>
            <a:ext cx="1325563" cy="8464550"/>
          </a:xfrm>
          <a:prstGeom prst="rect">
            <a:avLst/>
          </a:prstGeom>
          <a:gradFill>
            <a:gsLst>
              <a:gs pos="0">
                <a:schemeClr val="bg1">
                  <a:lumMod val="85000"/>
                </a:schemeClr>
              </a:gs>
              <a:gs pos="50000">
                <a:schemeClr val="bg1">
                  <a:lumMod val="95000"/>
                </a:schemeClr>
              </a:gs>
              <a:gs pos="100000">
                <a:schemeClr val="bg1"/>
              </a:gs>
            </a:gsLst>
            <a:lin ang="5400000" scaled="0"/>
          </a:gradFill>
          <a:ln w="28575">
            <a:solidFill>
              <a:schemeClr val="tx2"/>
            </a:solidFill>
            <a:miter lim="800000"/>
            <a:headEnd/>
            <a:tailEnd/>
          </a:ln>
          <a:effectLst>
            <a:outerShdw blurRad="50800" dist="63500" dir="2700000" algn="tl" rotWithShape="0">
              <a:prstClr val="black">
                <a:alpha val="40000"/>
              </a:prstClr>
            </a:outerShdw>
          </a:effectLst>
        </p:spPr>
        <p:txBody>
          <a:bodyPr vert="eaVert" wrap="none" anchor="ctr"/>
          <a:lstStyle/>
          <a:p>
            <a:pPr>
              <a:defRPr/>
            </a:pPr>
            <a:endParaRPr lang="en-US">
              <a:solidFill>
                <a:srgbClr val="000000"/>
              </a:solidFill>
            </a:endParaRPr>
          </a:p>
        </p:txBody>
      </p:sp>
      <p:sp>
        <p:nvSpPr>
          <p:cNvPr id="24" name="Rounded Rectangle 23"/>
          <p:cNvSpPr/>
          <p:nvPr/>
        </p:nvSpPr>
        <p:spPr>
          <a:xfrm>
            <a:off x="1298575" y="2954338"/>
            <a:ext cx="7446963" cy="361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Rectangle 31"/>
          <p:cNvSpPr>
            <a:spLocks noChangeArrowheads="1"/>
          </p:cNvSpPr>
          <p:nvPr/>
        </p:nvSpPr>
        <p:spPr bwMode="auto">
          <a:xfrm rot="16200000">
            <a:off x="3889376" y="-2492375"/>
            <a:ext cx="1325562" cy="8472487"/>
          </a:xfrm>
          <a:prstGeom prst="rect">
            <a:avLst/>
          </a:prstGeom>
          <a:gradFill>
            <a:gsLst>
              <a:gs pos="0">
                <a:schemeClr val="bg1">
                  <a:lumMod val="85000"/>
                </a:schemeClr>
              </a:gs>
              <a:gs pos="50000">
                <a:schemeClr val="bg1">
                  <a:lumMod val="95000"/>
                </a:schemeClr>
              </a:gs>
              <a:gs pos="100000">
                <a:schemeClr val="bg1"/>
              </a:gs>
            </a:gsLst>
            <a:lin ang="5400000" scaled="0"/>
          </a:gradFill>
          <a:ln w="28575">
            <a:solidFill>
              <a:schemeClr val="tx2"/>
            </a:solidFill>
            <a:miter lim="800000"/>
            <a:headEnd/>
            <a:tailEnd/>
          </a:ln>
          <a:effectLst>
            <a:outerShdw blurRad="50800" dist="63500" dir="2700000" algn="tl" rotWithShape="0">
              <a:prstClr val="black">
                <a:alpha val="40000"/>
              </a:prstClr>
            </a:outerShdw>
          </a:effectLst>
        </p:spPr>
        <p:txBody>
          <a:bodyPr vert="eaVert" wrap="none" anchor="ctr"/>
          <a:lstStyle/>
          <a:p>
            <a:pPr>
              <a:defRPr/>
            </a:pPr>
            <a:endParaRPr lang="en-US">
              <a:solidFill>
                <a:srgbClr val="000000"/>
              </a:solidFill>
            </a:endParaRPr>
          </a:p>
        </p:txBody>
      </p:sp>
      <p:sp>
        <p:nvSpPr>
          <p:cNvPr id="23" name="Rounded Rectangle 22"/>
          <p:cNvSpPr/>
          <p:nvPr/>
        </p:nvSpPr>
        <p:spPr>
          <a:xfrm>
            <a:off x="1306513" y="1160463"/>
            <a:ext cx="7445375" cy="3635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7319" name="Rectangle 7"/>
          <p:cNvSpPr txBox="1">
            <a:spLocks noGrp="1" noChangeArrowheads="1"/>
          </p:cNvSpPr>
          <p:nvPr/>
        </p:nvSpPr>
        <p:spPr bwMode="auto">
          <a:xfrm>
            <a:off x="6956425" y="6461125"/>
            <a:ext cx="2133600" cy="206375"/>
          </a:xfrm>
          <a:prstGeom prst="rect">
            <a:avLst/>
          </a:prstGeom>
          <a:noFill/>
          <a:ln w="9525">
            <a:noFill/>
            <a:miter lim="800000"/>
            <a:headEnd/>
            <a:tailEnd/>
          </a:ln>
        </p:spPr>
        <p:txBody>
          <a:bodyPr/>
          <a:lstStyle/>
          <a:p>
            <a:pPr algn="r"/>
            <a:fld id="{ECA81D94-AECE-42A7-9C2E-153569F33D53}" type="slidenum">
              <a:rPr lang="en-US" sz="800">
                <a:solidFill>
                  <a:srgbClr val="000000"/>
                </a:solidFill>
              </a:rPr>
              <a:pPr algn="r"/>
              <a:t>30</a:t>
            </a:fld>
            <a:endParaRPr lang="en-US" sz="800">
              <a:solidFill>
                <a:srgbClr val="000000"/>
              </a:solidFill>
            </a:endParaRPr>
          </a:p>
        </p:txBody>
      </p:sp>
      <p:sp>
        <p:nvSpPr>
          <p:cNvPr id="397320" name="Rectangle 2"/>
          <p:cNvSpPr>
            <a:spLocks noGrp="1" noChangeArrowheads="1"/>
          </p:cNvSpPr>
          <p:nvPr>
            <p:ph type="title" idx="4294967295"/>
          </p:nvPr>
        </p:nvSpPr>
        <p:spPr bwMode="auto">
          <a:xfrm>
            <a:off x="258763" y="87313"/>
            <a:ext cx="8858250" cy="968375"/>
          </a:xfrm>
          <a:prstGeom prst="rect">
            <a:avLst/>
          </a:prstGeom>
          <a:solidFill>
            <a:srgbClr val="FFFFFF"/>
          </a:solidFill>
          <a:ln>
            <a:solidFill>
              <a:srgbClr val="000000"/>
            </a:solidFill>
            <a:miter lim="800000"/>
            <a:headEnd/>
            <a:tailEnd/>
          </a:ln>
        </p:spPr>
        <p:txBody>
          <a:bodyPr anchor="ctr"/>
          <a:lstStyle/>
          <a:p>
            <a:pPr eaLnBrk="1" hangingPunct="1"/>
            <a:r>
              <a:rPr lang="en-US" smtClean="0"/>
              <a:t>Industry’s first ultra-low-power FRAM MCU</a:t>
            </a:r>
          </a:p>
        </p:txBody>
      </p:sp>
      <p:sp>
        <p:nvSpPr>
          <p:cNvPr id="397321" name="AutoShape 11"/>
          <p:cNvSpPr>
            <a:spLocks noChangeArrowheads="1"/>
          </p:cNvSpPr>
          <p:nvPr/>
        </p:nvSpPr>
        <p:spPr bwMode="auto">
          <a:xfrm>
            <a:off x="342900" y="4983163"/>
            <a:ext cx="7672388" cy="825500"/>
          </a:xfrm>
          <a:prstGeom prst="roundRect">
            <a:avLst>
              <a:gd name="adj" fmla="val 16667"/>
            </a:avLst>
          </a:prstGeom>
          <a:noFill/>
          <a:ln w="25400">
            <a:noFill/>
            <a:round/>
            <a:headEnd/>
            <a:tailEnd/>
          </a:ln>
        </p:spPr>
        <p:txBody>
          <a:bodyPr anchor="ctr"/>
          <a:lstStyle/>
          <a:p>
            <a:pPr marL="165100" indent="-165100">
              <a:lnSpc>
                <a:spcPct val="90000"/>
              </a:lnSpc>
              <a:spcBef>
                <a:spcPts val="500"/>
              </a:spcBef>
              <a:buFont typeface="Arial" charset="0"/>
              <a:buChar char="•"/>
            </a:pPr>
            <a:endParaRPr lang="ru-RU" sz="1400" b="1">
              <a:solidFill>
                <a:srgbClr val="000000"/>
              </a:solidFill>
            </a:endParaRPr>
          </a:p>
        </p:txBody>
      </p:sp>
      <p:sp>
        <p:nvSpPr>
          <p:cNvPr id="397322" name="Rectangle 3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sp>
        <p:nvSpPr>
          <p:cNvPr id="397323" name="Rectangle 4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sp>
        <p:nvSpPr>
          <p:cNvPr id="397324" name="TextBox 14"/>
          <p:cNvSpPr txBox="1">
            <a:spLocks noChangeArrowheads="1"/>
          </p:cNvSpPr>
          <p:nvPr/>
        </p:nvSpPr>
        <p:spPr bwMode="auto">
          <a:xfrm>
            <a:off x="1616075" y="4641850"/>
            <a:ext cx="7072313" cy="400050"/>
          </a:xfrm>
          <a:prstGeom prst="rect">
            <a:avLst/>
          </a:prstGeom>
          <a:noFill/>
          <a:ln w="9525">
            <a:noFill/>
            <a:miter lim="800000"/>
            <a:headEnd/>
            <a:tailEnd/>
          </a:ln>
        </p:spPr>
        <p:txBody>
          <a:bodyPr>
            <a:spAutoFit/>
          </a:bodyPr>
          <a:lstStyle/>
          <a:p>
            <a:r>
              <a:rPr lang="en-US" sz="2000" b="1">
                <a:solidFill>
                  <a:srgbClr val="FF0000"/>
                </a:solidFill>
              </a:rPr>
              <a:t>Speed up designs – Tools, software and system solution</a:t>
            </a:r>
          </a:p>
        </p:txBody>
      </p:sp>
      <p:sp>
        <p:nvSpPr>
          <p:cNvPr id="16" name="TextBox 15"/>
          <p:cNvSpPr txBox="1"/>
          <p:nvPr/>
        </p:nvSpPr>
        <p:spPr>
          <a:xfrm>
            <a:off x="1587500" y="5059363"/>
            <a:ext cx="8585200" cy="1079500"/>
          </a:xfrm>
          <a:prstGeom prst="rect">
            <a:avLst/>
          </a:prstGeom>
          <a:noFill/>
        </p:spPr>
        <p:txBody>
          <a:bodyPr>
            <a:spAutoFit/>
          </a:bodyPr>
          <a:lstStyle/>
          <a:p>
            <a:pPr marL="165100" indent="-165100">
              <a:lnSpc>
                <a:spcPct val="90000"/>
              </a:lnSpc>
              <a:spcBef>
                <a:spcPts val="500"/>
              </a:spcBef>
              <a:buFont typeface="Arial" charset="0"/>
              <a:buChar char="•"/>
              <a:defRPr/>
            </a:pPr>
            <a:r>
              <a:rPr lang="en-US" sz="1400" b="1" dirty="0">
                <a:solidFill>
                  <a:srgbClr val="000000"/>
                </a:solidFill>
              </a:rPr>
              <a:t>Low cost development kits and code compatibility across MSP platform</a:t>
            </a:r>
          </a:p>
          <a:p>
            <a:pPr marL="165100" indent="-165100">
              <a:lnSpc>
                <a:spcPct val="90000"/>
              </a:lnSpc>
              <a:spcBef>
                <a:spcPts val="500"/>
              </a:spcBef>
              <a:buFont typeface="Arial" charset="0"/>
              <a:buChar char="•"/>
              <a:defRPr/>
            </a:pPr>
            <a:r>
              <a:rPr lang="en-US" sz="1400" b="1" dirty="0">
                <a:solidFill>
                  <a:srgbClr val="000000"/>
                </a:solidFill>
              </a:rPr>
              <a:t>Industry’s broadest RF technology &amp; tools portfolio</a:t>
            </a:r>
          </a:p>
          <a:p>
            <a:pPr marL="165100" indent="-165100">
              <a:lnSpc>
                <a:spcPct val="90000"/>
              </a:lnSpc>
              <a:spcBef>
                <a:spcPts val="500"/>
              </a:spcBef>
              <a:buFont typeface="Arial" charset="0"/>
              <a:buChar char="•"/>
              <a:defRPr/>
            </a:pPr>
            <a:r>
              <a:rPr lang="en-US" sz="1400" b="1" dirty="0">
                <a:solidFill>
                  <a:srgbClr val="000000"/>
                </a:solidFill>
              </a:rPr>
              <a:t>Training and documentation</a:t>
            </a:r>
          </a:p>
          <a:p>
            <a:pPr>
              <a:defRPr/>
            </a:pPr>
            <a:endParaRPr lang="en-US" dirty="0">
              <a:solidFill>
                <a:srgbClr val="000000"/>
              </a:solidFill>
            </a:endParaRPr>
          </a:p>
        </p:txBody>
      </p:sp>
      <p:sp>
        <p:nvSpPr>
          <p:cNvPr id="397326" name="TextBox 17"/>
          <p:cNvSpPr txBox="1">
            <a:spLocks noChangeArrowheads="1"/>
          </p:cNvSpPr>
          <p:nvPr/>
        </p:nvSpPr>
        <p:spPr bwMode="auto">
          <a:xfrm>
            <a:off x="1631950" y="2921000"/>
            <a:ext cx="8353425" cy="400050"/>
          </a:xfrm>
          <a:prstGeom prst="rect">
            <a:avLst/>
          </a:prstGeom>
          <a:noFill/>
          <a:ln w="9525">
            <a:noFill/>
            <a:miter lim="800000"/>
            <a:headEnd/>
            <a:tailEnd/>
          </a:ln>
        </p:spPr>
        <p:txBody>
          <a:bodyPr>
            <a:spAutoFit/>
          </a:bodyPr>
          <a:lstStyle/>
          <a:p>
            <a:r>
              <a:rPr lang="en-US" sz="2000" b="1">
                <a:solidFill>
                  <a:srgbClr val="FF0000"/>
                </a:solidFill>
              </a:rPr>
              <a:t>Experience unparalleled freedom with unified memory</a:t>
            </a:r>
          </a:p>
        </p:txBody>
      </p:sp>
      <p:sp>
        <p:nvSpPr>
          <p:cNvPr id="397327" name="AutoShape 12"/>
          <p:cNvSpPr>
            <a:spLocks noChangeArrowheads="1"/>
          </p:cNvSpPr>
          <p:nvPr/>
        </p:nvSpPr>
        <p:spPr bwMode="auto">
          <a:xfrm>
            <a:off x="1608138" y="3243263"/>
            <a:ext cx="7337425" cy="946150"/>
          </a:xfrm>
          <a:prstGeom prst="roundRect">
            <a:avLst>
              <a:gd name="adj" fmla="val 16667"/>
            </a:avLst>
          </a:prstGeom>
          <a:noFill/>
          <a:ln w="25400" algn="ctr">
            <a:noFill/>
            <a:round/>
            <a:headEnd/>
            <a:tailEnd/>
          </a:ln>
        </p:spPr>
        <p:txBody>
          <a:bodyPr anchor="ctr"/>
          <a:lstStyle/>
          <a:p>
            <a:pPr marL="165100" indent="-165100">
              <a:lnSpc>
                <a:spcPct val="90000"/>
              </a:lnSpc>
              <a:spcBef>
                <a:spcPts val="500"/>
              </a:spcBef>
              <a:buFont typeface="Arial" charset="0"/>
              <a:buChar char="•"/>
            </a:pPr>
            <a:endParaRPr lang="en-US" sz="1400" b="1">
              <a:solidFill>
                <a:srgbClr val="000000"/>
              </a:solidFill>
            </a:endParaRPr>
          </a:p>
          <a:p>
            <a:pPr marL="165100" indent="-165100">
              <a:lnSpc>
                <a:spcPct val="90000"/>
              </a:lnSpc>
              <a:spcBef>
                <a:spcPts val="500"/>
              </a:spcBef>
              <a:buFont typeface="Arial" charset="0"/>
              <a:buChar char="•"/>
            </a:pPr>
            <a:r>
              <a:rPr lang="en-US" sz="1400" b="1">
                <a:solidFill>
                  <a:srgbClr val="000000"/>
                </a:solidFill>
              </a:rPr>
              <a:t>Easily change memory partitioning in software</a:t>
            </a:r>
          </a:p>
          <a:p>
            <a:pPr marL="165100" indent="-165100">
              <a:lnSpc>
                <a:spcPct val="90000"/>
              </a:lnSpc>
              <a:spcBef>
                <a:spcPts val="500"/>
              </a:spcBef>
              <a:buFont typeface="Arial" charset="0"/>
              <a:buChar char="•"/>
            </a:pPr>
            <a:r>
              <a:rPr lang="en-US" sz="1400" b="1">
                <a:solidFill>
                  <a:srgbClr val="000000"/>
                </a:solidFill>
              </a:rPr>
              <a:t>Eliminate need for separate EEPROM and battery-backed SRAM</a:t>
            </a:r>
          </a:p>
          <a:p>
            <a:pPr marL="165100" indent="-165100">
              <a:lnSpc>
                <a:spcPct val="90000"/>
              </a:lnSpc>
              <a:spcBef>
                <a:spcPts val="500"/>
              </a:spcBef>
              <a:buFont typeface="Arial" charset="0"/>
              <a:buChar char="•"/>
            </a:pPr>
            <a:endParaRPr lang="en-US" sz="1400" b="1">
              <a:solidFill>
                <a:srgbClr val="000000"/>
              </a:solidFill>
            </a:endParaRPr>
          </a:p>
        </p:txBody>
      </p:sp>
      <p:sp>
        <p:nvSpPr>
          <p:cNvPr id="397328" name="AutoShape 13"/>
          <p:cNvSpPr>
            <a:spLocks noChangeArrowheads="1"/>
          </p:cNvSpPr>
          <p:nvPr/>
        </p:nvSpPr>
        <p:spPr bwMode="auto">
          <a:xfrm>
            <a:off x="1525588" y="1587500"/>
            <a:ext cx="7583487" cy="962025"/>
          </a:xfrm>
          <a:prstGeom prst="roundRect">
            <a:avLst>
              <a:gd name="adj" fmla="val 16667"/>
            </a:avLst>
          </a:prstGeom>
          <a:noFill/>
          <a:ln w="25400" algn="ctr">
            <a:noFill/>
            <a:round/>
            <a:headEnd/>
            <a:tailEnd/>
          </a:ln>
        </p:spPr>
        <p:txBody>
          <a:bodyPr anchor="ctr"/>
          <a:lstStyle/>
          <a:p>
            <a:pPr marL="165100" indent="-165100">
              <a:lnSpc>
                <a:spcPct val="90000"/>
              </a:lnSpc>
              <a:spcBef>
                <a:spcPts val="500"/>
              </a:spcBef>
              <a:buFont typeface="Arial" charset="0"/>
              <a:buChar char="•"/>
            </a:pPr>
            <a:r>
              <a:rPr lang="en-US" sz="1400" b="1">
                <a:solidFill>
                  <a:srgbClr val="000000"/>
                </a:solidFill>
              </a:rPr>
              <a:t>Write more than 100x faster using 250x less power</a:t>
            </a:r>
          </a:p>
          <a:p>
            <a:pPr marL="165100" indent="-165100">
              <a:lnSpc>
                <a:spcPct val="90000"/>
              </a:lnSpc>
              <a:spcBef>
                <a:spcPts val="500"/>
              </a:spcBef>
              <a:buFont typeface="Arial" charset="0"/>
              <a:buChar char="•"/>
            </a:pPr>
            <a:r>
              <a:rPr lang="en-US" sz="1400" b="1">
                <a:solidFill>
                  <a:srgbClr val="000000"/>
                </a:solidFill>
              </a:rPr>
              <a:t>Virtually unlimited write endurance</a:t>
            </a:r>
          </a:p>
          <a:p>
            <a:pPr marL="165100" indent="-165100">
              <a:lnSpc>
                <a:spcPct val="90000"/>
              </a:lnSpc>
              <a:spcBef>
                <a:spcPts val="500"/>
              </a:spcBef>
              <a:buFont typeface="Arial" charset="0"/>
              <a:buChar char="•"/>
            </a:pPr>
            <a:r>
              <a:rPr lang="en-US" sz="1400" b="1">
                <a:solidFill>
                  <a:srgbClr val="000000"/>
                </a:solidFill>
              </a:rPr>
              <a:t>Non-volatile memory: data retention possible in ALL power modes</a:t>
            </a:r>
          </a:p>
          <a:p>
            <a:pPr marL="165100" indent="-165100">
              <a:lnSpc>
                <a:spcPct val="90000"/>
              </a:lnSpc>
              <a:spcBef>
                <a:spcPts val="500"/>
              </a:spcBef>
            </a:pPr>
            <a:endParaRPr lang="en-US" sz="1400" b="1">
              <a:solidFill>
                <a:srgbClr val="000000"/>
              </a:solidFill>
            </a:endParaRPr>
          </a:p>
        </p:txBody>
      </p:sp>
      <p:sp>
        <p:nvSpPr>
          <p:cNvPr id="397329" name="TextBox 18"/>
          <p:cNvSpPr txBox="1">
            <a:spLocks noChangeArrowheads="1"/>
          </p:cNvSpPr>
          <p:nvPr/>
        </p:nvSpPr>
        <p:spPr bwMode="auto">
          <a:xfrm>
            <a:off x="1600200" y="1125538"/>
            <a:ext cx="8253413" cy="400050"/>
          </a:xfrm>
          <a:prstGeom prst="rect">
            <a:avLst/>
          </a:prstGeom>
          <a:noFill/>
          <a:ln w="9525">
            <a:noFill/>
            <a:miter lim="800000"/>
            <a:headEnd/>
            <a:tailEnd/>
          </a:ln>
        </p:spPr>
        <p:txBody>
          <a:bodyPr>
            <a:spAutoFit/>
          </a:bodyPr>
          <a:lstStyle/>
          <a:p>
            <a:r>
              <a:rPr lang="en-US" sz="2000" b="1">
                <a:solidFill>
                  <a:srgbClr val="FF0000"/>
                </a:solidFill>
              </a:rPr>
              <a:t>More sensors in new places with ultra-low-power memory</a:t>
            </a:r>
          </a:p>
        </p:txBody>
      </p:sp>
      <p:pic>
        <p:nvPicPr>
          <p:cNvPr id="397330" name="Picture 3" descr="C:\Users\Davey\Documents\Rita\03_2011_KW_KI_FR57xx\FRAM sensor icon sm.png"/>
          <p:cNvPicPr>
            <a:picLocks noChangeAspect="1" noChangeArrowheads="1"/>
          </p:cNvPicPr>
          <p:nvPr/>
        </p:nvPicPr>
        <p:blipFill>
          <a:blip r:embed="rId3"/>
          <a:srcRect l="5566"/>
          <a:stretch>
            <a:fillRect/>
          </a:stretch>
        </p:blipFill>
        <p:spPr bwMode="auto">
          <a:xfrm>
            <a:off x="330200" y="1096963"/>
            <a:ext cx="1562100" cy="1292225"/>
          </a:xfrm>
          <a:prstGeom prst="rect">
            <a:avLst/>
          </a:prstGeom>
          <a:noFill/>
          <a:ln w="9525">
            <a:noFill/>
            <a:miter lim="800000"/>
            <a:headEnd/>
            <a:tailEnd/>
          </a:ln>
        </p:spPr>
      </p:pic>
      <p:pic>
        <p:nvPicPr>
          <p:cNvPr id="397331" name="Picture 3" descr="C:\Users\Davey\Documents\Rita\03_2011_KW_KI_FR57xx\FRAM sensor icon sm.png"/>
          <p:cNvPicPr>
            <a:picLocks noChangeAspect="1" noChangeArrowheads="1"/>
          </p:cNvPicPr>
          <p:nvPr/>
        </p:nvPicPr>
        <p:blipFill>
          <a:blip r:embed="rId3"/>
          <a:srcRect l="5566"/>
          <a:stretch>
            <a:fillRect/>
          </a:stretch>
        </p:blipFill>
        <p:spPr bwMode="auto">
          <a:xfrm>
            <a:off x="368300" y="2900363"/>
            <a:ext cx="1562100" cy="1292225"/>
          </a:xfrm>
          <a:prstGeom prst="rect">
            <a:avLst/>
          </a:prstGeom>
          <a:noFill/>
          <a:ln w="9525">
            <a:noFill/>
            <a:miter lim="800000"/>
            <a:headEnd/>
            <a:tailEnd/>
          </a:ln>
        </p:spPr>
      </p:pic>
      <p:pic>
        <p:nvPicPr>
          <p:cNvPr id="397332" name="Picture 3" descr="C:\Users\Davey\Documents\Rita\03_2011_KW_KI_FR57xx\FRAM sensor icon sm.png"/>
          <p:cNvPicPr>
            <a:picLocks noChangeAspect="1" noChangeArrowheads="1"/>
          </p:cNvPicPr>
          <p:nvPr/>
        </p:nvPicPr>
        <p:blipFill>
          <a:blip r:embed="rId3"/>
          <a:srcRect l="5566"/>
          <a:stretch>
            <a:fillRect/>
          </a:stretch>
        </p:blipFill>
        <p:spPr bwMode="auto">
          <a:xfrm>
            <a:off x="368300" y="4614863"/>
            <a:ext cx="1562100" cy="129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85750" y="31750"/>
            <a:ext cx="8858250" cy="968375"/>
          </a:xfrm>
          <a:prstGeom prst="rect">
            <a:avLst/>
          </a:prstGeom>
          <a:noFill/>
          <a:ln w="9525">
            <a:noFill/>
            <a:miter lim="800000"/>
            <a:headEnd/>
            <a:tailEnd/>
          </a:ln>
        </p:spPr>
        <p:txBody>
          <a:bodyPr anchor="ctr"/>
          <a:lstStyle/>
          <a:p>
            <a:pPr>
              <a:defRPr/>
            </a:pPr>
            <a:r>
              <a:rPr lang="en-US" sz="2800" b="1" kern="0" dirty="0">
                <a:solidFill>
                  <a:srgbClr val="FF0000"/>
                </a:solidFill>
                <a:latin typeface="+mj-lt"/>
                <a:ea typeface="+mj-ea"/>
                <a:cs typeface="+mj-cs"/>
              </a:rPr>
              <a:t>Backup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idx="4294967295"/>
          </p:nvPr>
        </p:nvSpPr>
        <p:spPr bwMode="auto">
          <a:xfrm>
            <a:off x="333375" y="0"/>
            <a:ext cx="8458200" cy="1189038"/>
          </a:xfrm>
          <a:prstGeom prst="rect">
            <a:avLst/>
          </a:prstGeom>
          <a:solidFill>
            <a:srgbClr val="FFFFFF"/>
          </a:solidFill>
          <a:ln>
            <a:solidFill>
              <a:srgbClr val="000000"/>
            </a:solidFill>
            <a:miter lim="800000"/>
            <a:headEnd/>
            <a:tailEnd/>
          </a:ln>
        </p:spPr>
        <p:txBody>
          <a:bodyPr anchor="ctr"/>
          <a:lstStyle/>
          <a:p>
            <a:r>
              <a:rPr lang="en-US" b="0" smtClean="0"/>
              <a:t>FRAM: Proven, Reliable</a:t>
            </a:r>
          </a:p>
        </p:txBody>
      </p:sp>
      <p:sp>
        <p:nvSpPr>
          <p:cNvPr id="154626" name="Rectangle 3"/>
          <p:cNvSpPr>
            <a:spLocks noGrp="1" noChangeArrowheads="1"/>
          </p:cNvSpPr>
          <p:nvPr>
            <p:ph type="body" sz="half" idx="4294967295"/>
          </p:nvPr>
        </p:nvSpPr>
        <p:spPr bwMode="auto">
          <a:xfrm>
            <a:off x="333375" y="1185863"/>
            <a:ext cx="4157663" cy="4692650"/>
          </a:xfrm>
          <a:prstGeom prst="rect">
            <a:avLst/>
          </a:prstGeom>
          <a:solidFill>
            <a:srgbClr val="FFFFFF"/>
          </a:solidFill>
          <a:ln>
            <a:solidFill>
              <a:srgbClr val="000000"/>
            </a:solidFill>
            <a:miter lim="800000"/>
            <a:headEnd/>
            <a:tailEnd/>
          </a:ln>
        </p:spPr>
        <p:txBody>
          <a:bodyPr/>
          <a:lstStyle/>
          <a:p>
            <a:pPr>
              <a:lnSpc>
                <a:spcPct val="90000"/>
              </a:lnSpc>
            </a:pPr>
            <a:r>
              <a:rPr lang="en-US" sz="2400" smtClean="0">
                <a:solidFill>
                  <a:srgbClr val="FF0000"/>
                </a:solidFill>
              </a:rPr>
              <a:t>Endurance</a:t>
            </a:r>
          </a:p>
          <a:p>
            <a:pPr lvl="1">
              <a:lnSpc>
                <a:spcPct val="90000"/>
              </a:lnSpc>
            </a:pPr>
            <a:r>
              <a:rPr lang="en-US" smtClean="0"/>
              <a:t>Proven data retention </a:t>
            </a:r>
            <a:br>
              <a:rPr lang="en-US" smtClean="0"/>
            </a:br>
            <a:r>
              <a:rPr lang="en-US" smtClean="0"/>
              <a:t>to 10 years @ 85°C</a:t>
            </a:r>
          </a:p>
          <a:p>
            <a:pPr>
              <a:lnSpc>
                <a:spcPct val="90000"/>
              </a:lnSpc>
            </a:pPr>
            <a:r>
              <a:rPr lang="en-US" sz="2400" smtClean="0">
                <a:solidFill>
                  <a:srgbClr val="FF0000"/>
                </a:solidFill>
              </a:rPr>
              <a:t>Less vulnerable to attacks</a:t>
            </a:r>
          </a:p>
          <a:p>
            <a:pPr lvl="1">
              <a:lnSpc>
                <a:spcPct val="90000"/>
              </a:lnSpc>
            </a:pPr>
            <a:r>
              <a:rPr lang="en-US" smtClean="0"/>
              <a:t>Fast access/write times</a:t>
            </a:r>
          </a:p>
          <a:p>
            <a:pPr>
              <a:lnSpc>
                <a:spcPct val="90000"/>
              </a:lnSpc>
            </a:pPr>
            <a:r>
              <a:rPr lang="en-US" sz="2400" smtClean="0">
                <a:solidFill>
                  <a:srgbClr val="FF0000"/>
                </a:solidFill>
              </a:rPr>
              <a:t>Radiation Resistance</a:t>
            </a:r>
          </a:p>
          <a:p>
            <a:pPr lvl="1">
              <a:lnSpc>
                <a:spcPct val="90000"/>
              </a:lnSpc>
            </a:pPr>
            <a:r>
              <a:rPr lang="en-US" smtClean="0"/>
              <a:t>Terrestrial Soft Error Rate (SER) is below detection limits</a:t>
            </a:r>
          </a:p>
          <a:p>
            <a:pPr>
              <a:lnSpc>
                <a:spcPct val="90000"/>
              </a:lnSpc>
            </a:pPr>
            <a:r>
              <a:rPr lang="en-US" sz="2400" smtClean="0">
                <a:solidFill>
                  <a:srgbClr val="FF0000"/>
                </a:solidFill>
              </a:rPr>
              <a:t>Immune to Magnetic Fields</a:t>
            </a:r>
          </a:p>
          <a:p>
            <a:pPr lvl="1">
              <a:lnSpc>
                <a:spcPct val="90000"/>
              </a:lnSpc>
            </a:pPr>
            <a:r>
              <a:rPr lang="en-US" smtClean="0"/>
              <a:t>FRAM does not contain iron!</a:t>
            </a:r>
          </a:p>
          <a:p>
            <a:endParaRPr lang="en-US" sz="2400" smtClean="0"/>
          </a:p>
        </p:txBody>
      </p:sp>
      <p:pic>
        <p:nvPicPr>
          <p:cNvPr id="154627" name="Picture 67" descr="TILargeArray"/>
          <p:cNvPicPr>
            <a:picLocks noChangeAspect="1" noChangeArrowheads="1"/>
          </p:cNvPicPr>
          <p:nvPr/>
        </p:nvPicPr>
        <p:blipFill>
          <a:blip r:embed="rId2"/>
          <a:srcRect/>
          <a:stretch>
            <a:fillRect/>
          </a:stretch>
        </p:blipFill>
        <p:spPr bwMode="auto">
          <a:xfrm>
            <a:off x="4873625" y="1270000"/>
            <a:ext cx="3727450" cy="2692400"/>
          </a:xfrm>
          <a:prstGeom prst="rect">
            <a:avLst/>
          </a:prstGeom>
          <a:noFill/>
          <a:ln w="9525">
            <a:noFill/>
            <a:miter lim="800000"/>
            <a:headEnd/>
            <a:tailEnd/>
          </a:ln>
        </p:spPr>
      </p:pic>
      <p:sp>
        <p:nvSpPr>
          <p:cNvPr id="154628" name="Rectangle 3"/>
          <p:cNvSpPr>
            <a:spLocks noChangeArrowheads="1"/>
          </p:cNvSpPr>
          <p:nvPr/>
        </p:nvSpPr>
        <p:spPr bwMode="auto">
          <a:xfrm>
            <a:off x="4762500" y="4273550"/>
            <a:ext cx="3962400" cy="1187450"/>
          </a:xfrm>
          <a:prstGeom prst="rect">
            <a:avLst/>
          </a:prstGeom>
          <a:noFill/>
          <a:ln w="9525">
            <a:noFill/>
            <a:miter lim="800000"/>
            <a:headEnd/>
            <a:tailEnd/>
          </a:ln>
        </p:spPr>
        <p:txBody>
          <a:bodyPr>
            <a:spAutoFit/>
          </a:bodyPr>
          <a:lstStyle/>
          <a:p>
            <a:pPr algn="ctr" eaLnBrk="0" hangingPunct="0"/>
            <a:r>
              <a:rPr lang="en-US" sz="2400">
                <a:solidFill>
                  <a:srgbClr val="000000"/>
                </a:solidFill>
                <a:hlinkClick r:id="rId3"/>
              </a:rPr>
              <a:t>www.ti.com/fram</a:t>
            </a:r>
            <a:r>
              <a:rPr lang="en-US" sz="2400">
                <a:solidFill>
                  <a:srgbClr val="000000"/>
                </a:solidFill>
              </a:rPr>
              <a:t> </a:t>
            </a:r>
            <a:br>
              <a:rPr lang="en-US" sz="2400">
                <a:solidFill>
                  <a:srgbClr val="000000"/>
                </a:solidFill>
              </a:rPr>
            </a:br>
            <a:r>
              <a:rPr lang="en-US" sz="2400">
                <a:solidFill>
                  <a:srgbClr val="000000"/>
                </a:solidFill>
              </a:rPr>
              <a:t>For more info on </a:t>
            </a:r>
            <a:br>
              <a:rPr lang="en-US" sz="2400">
                <a:solidFill>
                  <a:srgbClr val="000000"/>
                </a:solidFill>
              </a:rPr>
            </a:br>
            <a:r>
              <a:rPr lang="en-US" sz="2400">
                <a:solidFill>
                  <a:srgbClr val="000000"/>
                </a:solidFill>
              </a:rPr>
              <a:t>TI’s FRAM technology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idx="4294967295"/>
          </p:nvPr>
        </p:nvSpPr>
        <p:spPr bwMode="auto">
          <a:xfrm>
            <a:off x="269875" y="101600"/>
            <a:ext cx="8874125" cy="822325"/>
          </a:xfrm>
          <a:prstGeom prst="rect">
            <a:avLst/>
          </a:prstGeom>
          <a:solidFill>
            <a:srgbClr val="FFFFFF"/>
          </a:solidFill>
          <a:ln>
            <a:solidFill>
              <a:srgbClr val="000000"/>
            </a:solidFill>
            <a:miter lim="800000"/>
            <a:headEnd/>
            <a:tailEnd/>
          </a:ln>
        </p:spPr>
        <p:txBody>
          <a:bodyPr anchor="ctr"/>
          <a:lstStyle/>
          <a:p>
            <a:r>
              <a:rPr lang="en-US" smtClean="0"/>
              <a:t>All-in-one: FRAM MCU delivers max benefits</a:t>
            </a:r>
          </a:p>
        </p:txBody>
      </p:sp>
      <p:graphicFrame>
        <p:nvGraphicFramePr>
          <p:cNvPr id="3" name="Table 2"/>
          <p:cNvGraphicFramePr>
            <a:graphicFrameLocks noGrp="1"/>
          </p:cNvGraphicFramePr>
          <p:nvPr/>
        </p:nvGraphicFramePr>
        <p:xfrm>
          <a:off x="974601" y="857544"/>
          <a:ext cx="7252635" cy="5189978"/>
        </p:xfrm>
        <a:graphic>
          <a:graphicData uri="http://schemas.openxmlformats.org/drawingml/2006/table">
            <a:tbl>
              <a:tblPr firstRow="1" bandRow="1">
                <a:tableStyleId>{5C22544A-7EE6-4342-B048-85BDC9FD1C3A}</a:tableStyleId>
              </a:tblPr>
              <a:tblGrid>
                <a:gridCol w="2053902"/>
                <a:gridCol w="1381023"/>
                <a:gridCol w="1306286"/>
                <a:gridCol w="1203788"/>
                <a:gridCol w="1307636"/>
              </a:tblGrid>
              <a:tr h="607360">
                <a:tc>
                  <a:txBody>
                    <a:bodyPr/>
                    <a:lstStyle/>
                    <a:p>
                      <a:endParaRPr lang="en-US" dirty="0"/>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tcPr>
                </a:tc>
                <a:tc>
                  <a:txBody>
                    <a:bodyPr/>
                    <a:lstStyle/>
                    <a:p>
                      <a:pPr algn="ctr"/>
                      <a:r>
                        <a:rPr lang="en-US" dirty="0" smtClean="0"/>
                        <a:t>FRAM</a:t>
                      </a:r>
                      <a:endParaRPr lang="en-US" dirty="0"/>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tcPr>
                </a:tc>
                <a:tc>
                  <a:txBody>
                    <a:bodyPr/>
                    <a:lstStyle/>
                    <a:p>
                      <a:pPr algn="ctr"/>
                      <a:r>
                        <a:rPr lang="en-US" dirty="0" smtClean="0"/>
                        <a:t>SRAM</a:t>
                      </a:r>
                      <a:endParaRPr lang="en-US" dirty="0"/>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tcPr>
                </a:tc>
                <a:tc>
                  <a:txBody>
                    <a:bodyPr/>
                    <a:lstStyle/>
                    <a:p>
                      <a:pPr algn="ctr"/>
                      <a:r>
                        <a:rPr lang="en-US" dirty="0" smtClean="0"/>
                        <a:t>EEPROM</a:t>
                      </a:r>
                      <a:endParaRPr lang="en-US" dirty="0"/>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tcPr>
                </a:tc>
                <a:tc>
                  <a:txBody>
                    <a:bodyPr/>
                    <a:lstStyle/>
                    <a:p>
                      <a:pPr algn="ctr"/>
                      <a:r>
                        <a:rPr lang="en-US" dirty="0" smtClean="0"/>
                        <a:t>Flash</a:t>
                      </a:r>
                      <a:endParaRPr lang="en-US" dirty="0"/>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tcPr>
                </a:tc>
              </a:tr>
              <a:tr h="758272">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mn-lt"/>
                          <a:ea typeface="+mn-ea"/>
                          <a:cs typeface="+mn-cs"/>
                        </a:rPr>
                        <a:t>Non-volatile </a:t>
                      </a:r>
                      <a:br>
                        <a:rPr kumimoji="0" lang="en-US" sz="1800" b="0" i="0" u="none" strike="noStrike" kern="1200" cap="none" spc="0" normalizeH="0" baseline="0" noProof="0" dirty="0" smtClean="0">
                          <a:ln>
                            <a:noFill/>
                          </a:ln>
                          <a:solidFill>
                            <a:srgbClr val="000000"/>
                          </a:solidFill>
                          <a:effectLst/>
                          <a:uLnTx/>
                          <a:uFillTx/>
                          <a:latin typeface="+mn-lt"/>
                          <a:ea typeface="+mn-ea"/>
                          <a:cs typeface="+mn-cs"/>
                        </a:rPr>
                      </a:br>
                      <a:r>
                        <a:rPr kumimoji="0" lang="en-US" sz="1400" b="0" i="0" u="none" strike="noStrike" kern="1200" cap="none" spc="0" normalizeH="0" baseline="0" noProof="0" dirty="0" smtClean="0">
                          <a:ln>
                            <a:noFill/>
                          </a:ln>
                          <a:solidFill>
                            <a:srgbClr val="000000"/>
                          </a:solidFill>
                          <a:effectLst/>
                          <a:uLnTx/>
                          <a:uFillTx/>
                          <a:latin typeface="+mn-lt"/>
                          <a:ea typeface="+mn-ea"/>
                          <a:cs typeface="+mn-cs"/>
                        </a:rPr>
                        <a:t>Retains data without </a:t>
                      </a:r>
                      <a:br>
                        <a:rPr kumimoji="0" lang="en-US" sz="1400" b="0" i="0" u="none" strike="noStrike" kern="1200" cap="none" spc="0" normalizeH="0" baseline="0" noProof="0" dirty="0" smtClean="0">
                          <a:ln>
                            <a:noFill/>
                          </a:ln>
                          <a:solidFill>
                            <a:srgbClr val="000000"/>
                          </a:solidFill>
                          <a:effectLst/>
                          <a:uLnTx/>
                          <a:uFillTx/>
                          <a:latin typeface="+mn-lt"/>
                          <a:ea typeface="+mn-ea"/>
                          <a:cs typeface="+mn-cs"/>
                        </a:rPr>
                      </a:br>
                      <a:r>
                        <a:rPr kumimoji="0" lang="en-US" sz="1400" b="0" i="0" u="none" strike="noStrike" kern="1200" cap="none" spc="0" normalizeH="0" baseline="0" noProof="0" dirty="0" smtClean="0">
                          <a:ln>
                            <a:noFill/>
                          </a:ln>
                          <a:solidFill>
                            <a:srgbClr val="000000"/>
                          </a:solidFill>
                          <a:effectLst/>
                          <a:uLnTx/>
                          <a:uFillTx/>
                          <a:latin typeface="+mn-lt"/>
                          <a:ea typeface="+mn-ea"/>
                          <a:cs typeface="+mn-cs"/>
                        </a:rPr>
                        <a:t>power</a:t>
                      </a: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sym typeface="Wingdings"/>
                        </a:rPr>
                        <a:t></a:t>
                      </a: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sym typeface="Wingdings"/>
                        </a:rPr>
                        <a:t></a:t>
                      </a: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sym typeface="Wingdings"/>
                        </a:rPr>
                        <a:t></a:t>
                      </a: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r>
              <a:tr h="766335">
                <a:tc>
                  <a:txBody>
                    <a:bodyPr/>
                    <a:lstStyle/>
                    <a:p>
                      <a:pPr>
                        <a:lnSpc>
                          <a:spcPct val="80000"/>
                        </a:lnSpc>
                      </a:pPr>
                      <a:r>
                        <a:rPr lang="en-US" dirty="0" smtClean="0"/>
                        <a:t>Write speeds</a:t>
                      </a:r>
                      <a:endParaRPr lang="en-US" dirty="0"/>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sym typeface="Wingdings"/>
                        </a:rPr>
                        <a:t></a:t>
                      </a: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sym typeface="Wingdings"/>
                        </a:rPr>
                        <a:t></a:t>
                      </a: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sym typeface="Wingdings"/>
                        </a:rPr>
                        <a:t></a:t>
                      </a: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r>
              <a:tr h="798718">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Average active Power </a:t>
                      </a:r>
                      <a:r>
                        <a:rPr lang="en-US" sz="1400" dirty="0" smtClean="0"/>
                        <a:t>[µA/MHz] </a:t>
                      </a:r>
                      <a:r>
                        <a:rPr lang="en-US" dirty="0" smtClean="0"/>
                        <a:t/>
                      </a:r>
                      <a:br>
                        <a:rPr lang="en-US" dirty="0" smtClean="0"/>
                      </a:br>
                      <a:endParaRPr lang="en-US" sz="1400" dirty="0"/>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sym typeface="Wingdings"/>
                        </a:rPr>
                        <a:t></a:t>
                      </a: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sym typeface="Wingdings"/>
                        </a:rPr>
                        <a:t></a:t>
                      </a: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c>
                  <a:txBody>
                    <a:bodyPr/>
                    <a:lstStyle/>
                    <a:p>
                      <a:pPr algn="ctr">
                        <a:lnSpc>
                          <a:spcPct val="80000"/>
                        </a:lnSpc>
                      </a:pPr>
                      <a:endParaRPr lang="en-US" dirty="0">
                        <a:solidFill>
                          <a:srgbClr val="0070C0"/>
                        </a:solidFill>
                      </a:endParaRP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r>
              <a:tr h="727843">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Write </a:t>
                      </a:r>
                      <a:r>
                        <a:rPr kumimoji="0" lang="en-US" sz="1800" b="0" i="0" u="none" strike="noStrike" kern="1200" cap="none" spc="0" normalizeH="0" baseline="0" noProof="0" dirty="0" smtClean="0">
                          <a:ln>
                            <a:noFill/>
                          </a:ln>
                          <a:solidFill>
                            <a:srgbClr val="000000"/>
                          </a:solidFill>
                          <a:effectLst/>
                          <a:uLnTx/>
                          <a:uFillTx/>
                          <a:latin typeface="+mn-lt"/>
                          <a:ea typeface="+mn-ea"/>
                          <a:cs typeface="+mn-cs"/>
                        </a:rPr>
                        <a:t>endurance </a:t>
                      </a: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sym typeface="Wingdings"/>
                        </a:rPr>
                        <a:t></a:t>
                      </a: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sym typeface="Wingdings"/>
                        </a:rPr>
                        <a:t></a:t>
                      </a: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r>
              <a:tr h="759677">
                <a:tc>
                  <a:txBody>
                    <a:bodyPr/>
                    <a:lstStyle/>
                    <a:p>
                      <a:pPr>
                        <a:lnSpc>
                          <a:spcPct val="80000"/>
                        </a:lnSpc>
                      </a:pPr>
                      <a:r>
                        <a:rPr lang="en-US" dirty="0" smtClean="0"/>
                        <a:t>Dynamic</a:t>
                      </a:r>
                    </a:p>
                    <a:p>
                      <a:pPr>
                        <a:lnSpc>
                          <a:spcPct val="80000"/>
                        </a:lnSpc>
                      </a:pPr>
                      <a:r>
                        <a:rPr lang="en-US" sz="1400" dirty="0" smtClean="0"/>
                        <a:t>Bit-wise programmable</a:t>
                      </a: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sym typeface="Wingdings"/>
                        </a:rPr>
                        <a:t></a:t>
                      </a: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sym typeface="Wingdings"/>
                        </a:rPr>
                        <a:t></a:t>
                      </a: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c>
                  <a:txBody>
                    <a:bodyPr/>
                    <a:lstStyle/>
                    <a:p>
                      <a:pPr algn="ctr">
                        <a:lnSpc>
                          <a:spcPct val="80000"/>
                        </a:lnSpc>
                      </a:pPr>
                      <a:endParaRPr lang="en-US" dirty="0">
                        <a:solidFill>
                          <a:srgbClr val="0070C0"/>
                        </a:solidFill>
                      </a:endParaRP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r>
              <a:tr h="711479">
                <a:tc>
                  <a:txBody>
                    <a:bodyPr/>
                    <a:lstStyle/>
                    <a:p>
                      <a:pPr>
                        <a:lnSpc>
                          <a:spcPct val="80000"/>
                        </a:lnSpc>
                      </a:pPr>
                      <a:r>
                        <a:rPr lang="en-US" dirty="0" smtClean="0"/>
                        <a:t>Unified memory</a:t>
                      </a:r>
                    </a:p>
                    <a:p>
                      <a:pPr>
                        <a:lnSpc>
                          <a:spcPct val="80000"/>
                        </a:lnSpc>
                      </a:pPr>
                      <a:r>
                        <a:rPr lang="en-US" sz="1400" dirty="0" smtClean="0"/>
                        <a:t>Flexible code  and data partitioning </a:t>
                      </a:r>
                      <a:endParaRPr lang="en-US" sz="1400" dirty="0"/>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sym typeface="Wingdings"/>
                        </a:rPr>
                        <a:t></a:t>
                      </a: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c>
                  <a:txBody>
                    <a:bodyPr/>
                    <a:lstStyle/>
                    <a:p>
                      <a:pPr algn="ctr">
                        <a:lnSpc>
                          <a:spcPct val="80000"/>
                        </a:lnSpc>
                      </a:pPr>
                      <a:endParaRPr lang="en-US" dirty="0">
                        <a:solidFill>
                          <a:srgbClr val="0070C0"/>
                        </a:solidFill>
                      </a:endParaRPr>
                    </a:p>
                  </a:txBody>
                  <a:tcPr/>
                </a:tc>
                <a:tc>
                  <a:txBody>
                    <a:bodyPr/>
                    <a:lstStyle/>
                    <a:p>
                      <a:pPr algn="ctr">
                        <a:lnSpc>
                          <a:spcPct val="80000"/>
                        </a:lnSpc>
                      </a:pPr>
                      <a:endParaRPr lang="en-US" dirty="0">
                        <a:solidFill>
                          <a:srgbClr val="0070C0"/>
                        </a:solidFill>
                      </a:endParaRPr>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sz="5400" b="0" i="0" u="none" strike="noStrike" kern="1200" cap="none" spc="0" normalizeH="0" baseline="0" noProof="0" dirty="0" smtClean="0">
                        <a:ln w="18415" cmpd="sng">
                          <a:solidFill>
                            <a:srgbClr val="FFFFFF"/>
                          </a:solidFill>
                          <a:prstDash val="solid"/>
                        </a:ln>
                        <a:solidFill>
                          <a:srgbClr val="0070C0"/>
                        </a:solidFill>
                        <a:effectLst>
                          <a:outerShdw blurRad="63500" dir="3600000" algn="tl" rotWithShape="0">
                            <a:srgbClr val="000000">
                              <a:alpha val="70000"/>
                            </a:srgbClr>
                          </a:outerShdw>
                        </a:effectLst>
                        <a:uLnTx/>
                        <a:uFillTx/>
                        <a:latin typeface="Arial" charset="0"/>
                        <a:ea typeface="+mn-ea"/>
                        <a:cs typeface="Arial" charset="0"/>
                      </a:endParaRPr>
                    </a:p>
                  </a:txBody>
                  <a:tcPr/>
                </a:tc>
              </a:tr>
            </a:tbl>
          </a:graphicData>
        </a:graphic>
      </p:graphicFrame>
      <p:sp>
        <p:nvSpPr>
          <p:cNvPr id="155651" name="Rectangle 3"/>
          <p:cNvSpPr>
            <a:spLocks/>
          </p:cNvSpPr>
          <p:nvPr/>
        </p:nvSpPr>
        <p:spPr bwMode="auto">
          <a:xfrm>
            <a:off x="301625" y="6321425"/>
            <a:ext cx="4418013" cy="393700"/>
          </a:xfrm>
          <a:prstGeom prst="rect">
            <a:avLst/>
          </a:prstGeom>
          <a:noFill/>
          <a:ln w="9525">
            <a:noFill/>
            <a:miter lim="800000"/>
            <a:headEnd/>
            <a:tailEnd/>
          </a:ln>
        </p:spPr>
        <p:txBody>
          <a:bodyPr/>
          <a:lstStyle/>
          <a:p>
            <a:pPr marL="342900" indent="-342900" eaLnBrk="0" hangingPunct="0">
              <a:lnSpc>
                <a:spcPct val="90000"/>
              </a:lnSpc>
              <a:spcBef>
                <a:spcPct val="20000"/>
              </a:spcBef>
            </a:pPr>
            <a:endParaRPr lang="ru-RU" sz="1200" b="1">
              <a:solidFill>
                <a:srgbClr val="000000"/>
              </a:solidFill>
            </a:endParaRPr>
          </a:p>
        </p:txBody>
      </p:sp>
      <p:sp>
        <p:nvSpPr>
          <p:cNvPr id="96" name="Rectangle 95"/>
          <p:cNvSpPr>
            <a:spLocks noChangeArrowheads="1"/>
          </p:cNvSpPr>
          <p:nvPr/>
        </p:nvSpPr>
        <p:spPr bwMode="auto">
          <a:xfrm>
            <a:off x="3062288" y="1481138"/>
            <a:ext cx="1335087" cy="711200"/>
          </a:xfrm>
          <a:prstGeom prst="rect">
            <a:avLst/>
          </a:prstGeom>
          <a:solidFill>
            <a:srgbClr val="E2E2E2"/>
          </a:solidFill>
          <a:ln w="9525" algn="ctr">
            <a:noFill/>
            <a:round/>
            <a:headEnd/>
            <a:tailEnd/>
          </a:ln>
        </p:spPr>
        <p:txBody>
          <a:bodyPr/>
          <a:lstStyle/>
          <a:p>
            <a:pPr algn="ctr">
              <a:lnSpc>
                <a:spcPct val="85000"/>
              </a:lnSpc>
            </a:pPr>
            <a:endParaRPr lang="en-US" sz="1400" b="1">
              <a:solidFill>
                <a:srgbClr val="000000"/>
              </a:solidFill>
            </a:endParaRPr>
          </a:p>
          <a:p>
            <a:pPr algn="ctr">
              <a:lnSpc>
                <a:spcPct val="85000"/>
              </a:lnSpc>
            </a:pPr>
            <a:r>
              <a:rPr lang="en-US" b="1">
                <a:solidFill>
                  <a:srgbClr val="0070C0"/>
                </a:solidFill>
              </a:rPr>
              <a:t>Yes</a:t>
            </a:r>
          </a:p>
        </p:txBody>
      </p:sp>
      <p:sp>
        <p:nvSpPr>
          <p:cNvPr id="97" name="Rectangle 96"/>
          <p:cNvSpPr>
            <a:spLocks noChangeArrowheads="1"/>
          </p:cNvSpPr>
          <p:nvPr/>
        </p:nvSpPr>
        <p:spPr bwMode="auto">
          <a:xfrm>
            <a:off x="5749925" y="1487488"/>
            <a:ext cx="1154113" cy="711200"/>
          </a:xfrm>
          <a:prstGeom prst="rect">
            <a:avLst/>
          </a:prstGeom>
          <a:solidFill>
            <a:srgbClr val="E2E2E2"/>
          </a:solidFill>
          <a:ln w="9525" algn="ctr">
            <a:noFill/>
            <a:round/>
            <a:headEnd/>
            <a:tailEnd/>
          </a:ln>
        </p:spPr>
        <p:txBody>
          <a:bodyPr/>
          <a:lstStyle/>
          <a:p>
            <a:pPr algn="ctr">
              <a:lnSpc>
                <a:spcPct val="85000"/>
              </a:lnSpc>
            </a:pPr>
            <a:endParaRPr lang="en-US" sz="1400" b="1">
              <a:solidFill>
                <a:srgbClr val="0070C0"/>
              </a:solidFill>
            </a:endParaRPr>
          </a:p>
          <a:p>
            <a:pPr algn="ctr">
              <a:lnSpc>
                <a:spcPct val="85000"/>
              </a:lnSpc>
            </a:pPr>
            <a:r>
              <a:rPr lang="en-US" b="1">
                <a:solidFill>
                  <a:srgbClr val="0070C0"/>
                </a:solidFill>
              </a:rPr>
              <a:t>Yes</a:t>
            </a:r>
          </a:p>
        </p:txBody>
      </p:sp>
      <p:sp>
        <p:nvSpPr>
          <p:cNvPr id="98" name="Rectangle 97"/>
          <p:cNvSpPr>
            <a:spLocks noChangeArrowheads="1"/>
          </p:cNvSpPr>
          <p:nvPr/>
        </p:nvSpPr>
        <p:spPr bwMode="auto">
          <a:xfrm>
            <a:off x="6997700" y="1495425"/>
            <a:ext cx="1154113" cy="711200"/>
          </a:xfrm>
          <a:prstGeom prst="rect">
            <a:avLst/>
          </a:prstGeom>
          <a:solidFill>
            <a:srgbClr val="E2E2E2"/>
          </a:solidFill>
          <a:ln w="9525" algn="ctr">
            <a:noFill/>
            <a:round/>
            <a:headEnd/>
            <a:tailEnd/>
          </a:ln>
        </p:spPr>
        <p:txBody>
          <a:bodyPr/>
          <a:lstStyle/>
          <a:p>
            <a:pPr algn="ctr">
              <a:lnSpc>
                <a:spcPct val="85000"/>
              </a:lnSpc>
            </a:pPr>
            <a:endParaRPr lang="en-US" sz="1400" b="1">
              <a:solidFill>
                <a:srgbClr val="0070C0"/>
              </a:solidFill>
            </a:endParaRPr>
          </a:p>
          <a:p>
            <a:pPr algn="ctr">
              <a:lnSpc>
                <a:spcPct val="85000"/>
              </a:lnSpc>
            </a:pPr>
            <a:r>
              <a:rPr lang="en-US" b="1">
                <a:solidFill>
                  <a:srgbClr val="0070C0"/>
                </a:solidFill>
              </a:rPr>
              <a:t>Yes</a:t>
            </a:r>
          </a:p>
        </p:txBody>
      </p:sp>
      <p:sp>
        <p:nvSpPr>
          <p:cNvPr id="99" name="Rectangle 98"/>
          <p:cNvSpPr>
            <a:spLocks noChangeArrowheads="1"/>
          </p:cNvSpPr>
          <p:nvPr/>
        </p:nvSpPr>
        <p:spPr bwMode="auto">
          <a:xfrm>
            <a:off x="4494213" y="1481138"/>
            <a:ext cx="1154112" cy="711200"/>
          </a:xfrm>
          <a:prstGeom prst="rect">
            <a:avLst/>
          </a:prstGeom>
          <a:solidFill>
            <a:srgbClr val="E2E2E2"/>
          </a:solidFill>
          <a:ln w="9525" algn="ctr">
            <a:noFill/>
            <a:round/>
            <a:headEnd/>
            <a:tailEnd/>
          </a:ln>
        </p:spPr>
        <p:txBody>
          <a:bodyPr/>
          <a:lstStyle/>
          <a:p>
            <a:pPr algn="ctr">
              <a:lnSpc>
                <a:spcPct val="85000"/>
              </a:lnSpc>
            </a:pPr>
            <a:endParaRPr lang="en-US" sz="1400" b="1">
              <a:solidFill>
                <a:srgbClr val="000000"/>
              </a:solidFill>
            </a:endParaRPr>
          </a:p>
          <a:p>
            <a:pPr algn="ctr">
              <a:lnSpc>
                <a:spcPct val="85000"/>
              </a:lnSpc>
            </a:pPr>
            <a:r>
              <a:rPr lang="en-US" b="1">
                <a:solidFill>
                  <a:srgbClr val="FF0000"/>
                </a:solidFill>
              </a:rPr>
              <a:t>No</a:t>
            </a:r>
          </a:p>
        </p:txBody>
      </p:sp>
      <p:sp>
        <p:nvSpPr>
          <p:cNvPr id="101" name="Rectangle 10"/>
          <p:cNvSpPr>
            <a:spLocks noChangeArrowheads="1"/>
          </p:cNvSpPr>
          <p:nvPr/>
        </p:nvSpPr>
        <p:spPr bwMode="auto">
          <a:xfrm>
            <a:off x="3109913" y="2235200"/>
            <a:ext cx="1257300" cy="711200"/>
          </a:xfrm>
          <a:prstGeom prst="rect">
            <a:avLst/>
          </a:prstGeom>
          <a:solidFill>
            <a:srgbClr val="F1F1F1"/>
          </a:solidFill>
          <a:ln w="9525">
            <a:noFill/>
            <a:miter lim="800000"/>
            <a:headEnd/>
            <a:tailEnd/>
          </a:ln>
        </p:spPr>
        <p:txBody>
          <a:bodyPr wrap="none" anchor="ctr"/>
          <a:lstStyle/>
          <a:p>
            <a:pPr algn="ctr"/>
            <a:r>
              <a:rPr lang="en-US" b="1">
                <a:solidFill>
                  <a:srgbClr val="0070C0"/>
                </a:solidFill>
              </a:rPr>
              <a:t>10ms</a:t>
            </a:r>
          </a:p>
        </p:txBody>
      </p:sp>
      <p:sp>
        <p:nvSpPr>
          <p:cNvPr id="102" name="Rectangle 101"/>
          <p:cNvSpPr>
            <a:spLocks noChangeArrowheads="1"/>
          </p:cNvSpPr>
          <p:nvPr/>
        </p:nvSpPr>
        <p:spPr bwMode="auto">
          <a:xfrm>
            <a:off x="5786438" y="2235200"/>
            <a:ext cx="1117600" cy="739775"/>
          </a:xfrm>
          <a:prstGeom prst="rect">
            <a:avLst/>
          </a:prstGeom>
          <a:solidFill>
            <a:srgbClr val="F1F1F1"/>
          </a:solidFill>
          <a:ln w="9525">
            <a:noFill/>
            <a:miter lim="800000"/>
            <a:headEnd/>
            <a:tailEnd/>
          </a:ln>
        </p:spPr>
        <p:txBody>
          <a:bodyPr wrap="none" anchor="ctr"/>
          <a:lstStyle/>
          <a:p>
            <a:pPr algn="ctr"/>
            <a:r>
              <a:rPr lang="en-US" b="1">
                <a:solidFill>
                  <a:srgbClr val="0070C0"/>
                </a:solidFill>
              </a:rPr>
              <a:t>2secs</a:t>
            </a:r>
          </a:p>
        </p:txBody>
      </p:sp>
      <p:sp>
        <p:nvSpPr>
          <p:cNvPr id="103" name="Rectangle 10"/>
          <p:cNvSpPr>
            <a:spLocks noChangeArrowheads="1"/>
          </p:cNvSpPr>
          <p:nvPr/>
        </p:nvSpPr>
        <p:spPr bwMode="auto">
          <a:xfrm>
            <a:off x="4494213" y="2235200"/>
            <a:ext cx="1204912" cy="725488"/>
          </a:xfrm>
          <a:prstGeom prst="rect">
            <a:avLst/>
          </a:prstGeom>
          <a:solidFill>
            <a:srgbClr val="F1F1F1"/>
          </a:solidFill>
          <a:ln w="9525">
            <a:noFill/>
            <a:miter lim="800000"/>
            <a:headEnd/>
            <a:tailEnd/>
          </a:ln>
        </p:spPr>
        <p:txBody>
          <a:bodyPr wrap="none" anchor="ctr"/>
          <a:lstStyle/>
          <a:p>
            <a:pPr algn="ctr"/>
            <a:r>
              <a:rPr lang="en-US" b="1">
                <a:solidFill>
                  <a:srgbClr val="0070C0"/>
                </a:solidFill>
              </a:rPr>
              <a:t>&lt;10ms</a:t>
            </a:r>
          </a:p>
        </p:txBody>
      </p:sp>
      <p:sp>
        <p:nvSpPr>
          <p:cNvPr id="105" name="Rectangle 10"/>
          <p:cNvSpPr>
            <a:spLocks noChangeArrowheads="1"/>
          </p:cNvSpPr>
          <p:nvPr/>
        </p:nvSpPr>
        <p:spPr bwMode="auto">
          <a:xfrm>
            <a:off x="6961188" y="2235200"/>
            <a:ext cx="1235075" cy="725488"/>
          </a:xfrm>
          <a:prstGeom prst="rect">
            <a:avLst/>
          </a:prstGeom>
          <a:solidFill>
            <a:srgbClr val="F1F1F1"/>
          </a:solidFill>
          <a:ln w="9525">
            <a:noFill/>
            <a:miter lim="800000"/>
            <a:headEnd/>
            <a:tailEnd/>
          </a:ln>
        </p:spPr>
        <p:txBody>
          <a:bodyPr wrap="none" anchor="ctr"/>
          <a:lstStyle/>
          <a:p>
            <a:pPr algn="ctr"/>
            <a:r>
              <a:rPr lang="en-US" b="1">
                <a:solidFill>
                  <a:srgbClr val="FF0000"/>
                </a:solidFill>
              </a:rPr>
              <a:t>1 sec</a:t>
            </a:r>
          </a:p>
        </p:txBody>
      </p:sp>
      <p:sp>
        <p:nvSpPr>
          <p:cNvPr id="106" name="Rectangle 10"/>
          <p:cNvSpPr>
            <a:spLocks noChangeArrowheads="1"/>
          </p:cNvSpPr>
          <p:nvPr/>
        </p:nvSpPr>
        <p:spPr bwMode="auto">
          <a:xfrm>
            <a:off x="5802313" y="3028950"/>
            <a:ext cx="1101725" cy="744538"/>
          </a:xfrm>
          <a:prstGeom prst="rect">
            <a:avLst/>
          </a:prstGeom>
          <a:solidFill>
            <a:srgbClr val="E2E2E2"/>
          </a:solidFill>
          <a:ln w="9525">
            <a:noFill/>
            <a:miter lim="800000"/>
            <a:headEnd/>
            <a:tailEnd/>
          </a:ln>
        </p:spPr>
        <p:txBody>
          <a:bodyPr wrap="none" anchor="ctr"/>
          <a:lstStyle/>
          <a:p>
            <a:pPr algn="ctr"/>
            <a:r>
              <a:rPr lang="en-US" b="1">
                <a:solidFill>
                  <a:srgbClr val="FF0000"/>
                </a:solidFill>
              </a:rPr>
              <a:t>50mA+</a:t>
            </a:r>
          </a:p>
        </p:txBody>
      </p:sp>
      <p:sp>
        <p:nvSpPr>
          <p:cNvPr id="108" name="Rectangle 10"/>
          <p:cNvSpPr>
            <a:spLocks noChangeArrowheads="1"/>
          </p:cNvSpPr>
          <p:nvPr/>
        </p:nvSpPr>
        <p:spPr bwMode="auto">
          <a:xfrm>
            <a:off x="4449763" y="3005138"/>
            <a:ext cx="1235075" cy="754062"/>
          </a:xfrm>
          <a:prstGeom prst="rect">
            <a:avLst/>
          </a:prstGeom>
          <a:solidFill>
            <a:srgbClr val="E2E2E2"/>
          </a:solidFill>
          <a:ln w="9525">
            <a:noFill/>
            <a:miter lim="800000"/>
            <a:headEnd/>
            <a:tailEnd/>
          </a:ln>
        </p:spPr>
        <p:txBody>
          <a:bodyPr wrap="none" anchor="ctr"/>
          <a:lstStyle/>
          <a:p>
            <a:pPr algn="ctr"/>
            <a:r>
              <a:rPr lang="en-US" b="1">
                <a:solidFill>
                  <a:srgbClr val="0070C0"/>
                </a:solidFill>
              </a:rPr>
              <a:t>&lt;60</a:t>
            </a:r>
          </a:p>
        </p:txBody>
      </p:sp>
      <p:sp>
        <p:nvSpPr>
          <p:cNvPr id="109" name="Rectangle 10"/>
          <p:cNvSpPr>
            <a:spLocks noChangeArrowheads="1"/>
          </p:cNvSpPr>
          <p:nvPr/>
        </p:nvSpPr>
        <p:spPr bwMode="auto">
          <a:xfrm>
            <a:off x="3062288" y="3019425"/>
            <a:ext cx="1335087" cy="725488"/>
          </a:xfrm>
          <a:prstGeom prst="rect">
            <a:avLst/>
          </a:prstGeom>
          <a:solidFill>
            <a:srgbClr val="E2E2E2"/>
          </a:solidFill>
          <a:ln w="9525">
            <a:noFill/>
            <a:miter lim="800000"/>
            <a:headEnd/>
            <a:tailEnd/>
          </a:ln>
        </p:spPr>
        <p:txBody>
          <a:bodyPr wrap="none" anchor="ctr"/>
          <a:lstStyle/>
          <a:p>
            <a:pPr algn="ctr"/>
            <a:r>
              <a:rPr lang="en-US" b="1">
                <a:solidFill>
                  <a:srgbClr val="0070C0"/>
                </a:solidFill>
              </a:rPr>
              <a:t>110</a:t>
            </a:r>
          </a:p>
        </p:txBody>
      </p:sp>
      <p:sp>
        <p:nvSpPr>
          <p:cNvPr id="110" name="Rectangle 10"/>
          <p:cNvSpPr>
            <a:spLocks noChangeArrowheads="1"/>
          </p:cNvSpPr>
          <p:nvPr/>
        </p:nvSpPr>
        <p:spPr bwMode="auto">
          <a:xfrm>
            <a:off x="6965950" y="3138488"/>
            <a:ext cx="1214438" cy="547687"/>
          </a:xfrm>
          <a:prstGeom prst="rect">
            <a:avLst/>
          </a:prstGeom>
          <a:solidFill>
            <a:srgbClr val="E2E2E2"/>
          </a:solidFill>
          <a:ln w="9525">
            <a:noFill/>
            <a:miter lim="800000"/>
            <a:headEnd/>
            <a:tailEnd/>
          </a:ln>
        </p:spPr>
        <p:txBody>
          <a:bodyPr wrap="none" anchor="ctr"/>
          <a:lstStyle/>
          <a:p>
            <a:pPr algn="ctr"/>
            <a:r>
              <a:rPr lang="en-US" b="1">
                <a:solidFill>
                  <a:srgbClr val="FF0000"/>
                </a:solidFill>
              </a:rPr>
              <a:t>260</a:t>
            </a:r>
          </a:p>
        </p:txBody>
      </p:sp>
      <p:sp>
        <p:nvSpPr>
          <p:cNvPr id="111" name="Rectangle 10"/>
          <p:cNvSpPr>
            <a:spLocks noChangeArrowheads="1"/>
          </p:cNvSpPr>
          <p:nvPr/>
        </p:nvSpPr>
        <p:spPr bwMode="auto">
          <a:xfrm>
            <a:off x="7124700" y="3886200"/>
            <a:ext cx="884238" cy="493713"/>
          </a:xfrm>
          <a:prstGeom prst="rect">
            <a:avLst/>
          </a:prstGeom>
          <a:solidFill>
            <a:srgbClr val="F1F1F1"/>
          </a:solidFill>
          <a:ln w="9525">
            <a:noFill/>
            <a:miter lim="800000"/>
            <a:headEnd/>
            <a:tailEnd/>
          </a:ln>
        </p:spPr>
        <p:txBody>
          <a:bodyPr wrap="none" anchor="ctr"/>
          <a:lstStyle/>
          <a:p>
            <a:pPr algn="ctr"/>
            <a:r>
              <a:rPr lang="en-US" b="1">
                <a:solidFill>
                  <a:srgbClr val="FF0000"/>
                </a:solidFill>
              </a:rPr>
              <a:t>10,000</a:t>
            </a:r>
          </a:p>
        </p:txBody>
      </p:sp>
      <p:sp>
        <p:nvSpPr>
          <p:cNvPr id="112" name="Rectangle 10"/>
          <p:cNvSpPr>
            <a:spLocks noChangeArrowheads="1"/>
          </p:cNvSpPr>
          <p:nvPr/>
        </p:nvSpPr>
        <p:spPr bwMode="auto">
          <a:xfrm>
            <a:off x="5772150" y="3786188"/>
            <a:ext cx="1131888" cy="727075"/>
          </a:xfrm>
          <a:prstGeom prst="rect">
            <a:avLst/>
          </a:prstGeom>
          <a:solidFill>
            <a:srgbClr val="F1F1F1"/>
          </a:solidFill>
          <a:ln w="9525">
            <a:noFill/>
            <a:miter lim="800000"/>
            <a:headEnd/>
            <a:tailEnd/>
          </a:ln>
        </p:spPr>
        <p:txBody>
          <a:bodyPr wrap="none" anchor="ctr"/>
          <a:lstStyle/>
          <a:p>
            <a:pPr algn="ctr"/>
            <a:r>
              <a:rPr lang="en-US" b="1">
                <a:solidFill>
                  <a:srgbClr val="FF0000"/>
                </a:solidFill>
              </a:rPr>
              <a:t>100,000</a:t>
            </a:r>
          </a:p>
        </p:txBody>
      </p:sp>
      <p:sp>
        <p:nvSpPr>
          <p:cNvPr id="113" name="Rectangle 10"/>
          <p:cNvSpPr>
            <a:spLocks noChangeArrowheads="1"/>
          </p:cNvSpPr>
          <p:nvPr/>
        </p:nvSpPr>
        <p:spPr bwMode="auto">
          <a:xfrm>
            <a:off x="4479925" y="3805238"/>
            <a:ext cx="1189038" cy="723900"/>
          </a:xfrm>
          <a:prstGeom prst="rect">
            <a:avLst/>
          </a:prstGeom>
          <a:solidFill>
            <a:srgbClr val="F1F1F1"/>
          </a:solidFill>
          <a:ln w="9525">
            <a:noFill/>
            <a:miter lim="800000"/>
            <a:headEnd/>
            <a:tailEnd/>
          </a:ln>
        </p:spPr>
        <p:txBody>
          <a:bodyPr wrap="none" anchor="ctr"/>
          <a:lstStyle/>
          <a:p>
            <a:pPr algn="ctr"/>
            <a:r>
              <a:rPr lang="en-US" b="1">
                <a:solidFill>
                  <a:srgbClr val="0070C0"/>
                </a:solidFill>
              </a:rPr>
              <a:t>Unlimited</a:t>
            </a:r>
          </a:p>
        </p:txBody>
      </p:sp>
      <p:sp>
        <p:nvSpPr>
          <p:cNvPr id="115" name="Rectangle 10"/>
          <p:cNvSpPr>
            <a:spLocks noChangeArrowheads="1"/>
          </p:cNvSpPr>
          <p:nvPr/>
        </p:nvSpPr>
        <p:spPr bwMode="auto">
          <a:xfrm>
            <a:off x="3076575" y="3795713"/>
            <a:ext cx="1290638" cy="717550"/>
          </a:xfrm>
          <a:prstGeom prst="rect">
            <a:avLst/>
          </a:prstGeom>
          <a:solidFill>
            <a:srgbClr val="F1F1F1"/>
          </a:solidFill>
          <a:ln w="9525">
            <a:noFill/>
            <a:miter lim="800000"/>
            <a:headEnd/>
            <a:tailEnd/>
          </a:ln>
        </p:spPr>
        <p:txBody>
          <a:bodyPr wrap="none" anchor="ctr"/>
          <a:lstStyle/>
          <a:p>
            <a:pPr algn="ctr"/>
            <a:r>
              <a:rPr lang="en-US" b="1">
                <a:solidFill>
                  <a:srgbClr val="0070C0"/>
                </a:solidFill>
              </a:rPr>
              <a:t>100 </a:t>
            </a:r>
            <a:br>
              <a:rPr lang="en-US" b="1">
                <a:solidFill>
                  <a:srgbClr val="0070C0"/>
                </a:solidFill>
              </a:rPr>
            </a:br>
            <a:r>
              <a:rPr lang="en-US" b="1">
                <a:solidFill>
                  <a:srgbClr val="0070C0"/>
                </a:solidFill>
              </a:rPr>
              <a:t>Trillion+</a:t>
            </a:r>
          </a:p>
        </p:txBody>
      </p:sp>
      <p:sp>
        <p:nvSpPr>
          <p:cNvPr id="116" name="Rectangle 8"/>
          <p:cNvSpPr>
            <a:spLocks noChangeArrowheads="1"/>
          </p:cNvSpPr>
          <p:nvPr/>
        </p:nvSpPr>
        <p:spPr bwMode="auto">
          <a:xfrm>
            <a:off x="4559300" y="4562475"/>
            <a:ext cx="1057275" cy="681038"/>
          </a:xfrm>
          <a:prstGeom prst="rect">
            <a:avLst/>
          </a:prstGeom>
          <a:solidFill>
            <a:srgbClr val="E2E2E2"/>
          </a:solidFill>
          <a:ln w="9525">
            <a:noFill/>
            <a:miter lim="800000"/>
            <a:headEnd/>
            <a:tailEnd/>
          </a:ln>
        </p:spPr>
        <p:txBody>
          <a:bodyPr wrap="none" anchor="ctr"/>
          <a:lstStyle/>
          <a:p>
            <a:pPr algn="ctr"/>
            <a:r>
              <a:rPr lang="en-US" b="1">
                <a:solidFill>
                  <a:srgbClr val="0070C0"/>
                </a:solidFill>
              </a:rPr>
              <a:t>Yes</a:t>
            </a:r>
          </a:p>
        </p:txBody>
      </p:sp>
      <p:sp>
        <p:nvSpPr>
          <p:cNvPr id="118" name="Rectangle 10"/>
          <p:cNvSpPr>
            <a:spLocks noChangeArrowheads="1"/>
          </p:cNvSpPr>
          <p:nvPr/>
        </p:nvSpPr>
        <p:spPr bwMode="auto">
          <a:xfrm>
            <a:off x="3076575" y="4552950"/>
            <a:ext cx="1290638" cy="604838"/>
          </a:xfrm>
          <a:prstGeom prst="rect">
            <a:avLst/>
          </a:prstGeom>
          <a:solidFill>
            <a:srgbClr val="E2E2E2"/>
          </a:solidFill>
          <a:ln w="9525">
            <a:noFill/>
            <a:miter lim="800000"/>
            <a:headEnd/>
            <a:tailEnd/>
          </a:ln>
        </p:spPr>
        <p:txBody>
          <a:bodyPr wrap="none" anchor="ctr"/>
          <a:lstStyle/>
          <a:p>
            <a:pPr algn="ctr"/>
            <a:r>
              <a:rPr lang="en-US" b="1">
                <a:solidFill>
                  <a:srgbClr val="0070C0"/>
                </a:solidFill>
              </a:rPr>
              <a:t>Yes</a:t>
            </a:r>
          </a:p>
        </p:txBody>
      </p:sp>
      <p:sp>
        <p:nvSpPr>
          <p:cNvPr id="119" name="Rectangle 10"/>
          <p:cNvSpPr>
            <a:spLocks noChangeArrowheads="1"/>
          </p:cNvSpPr>
          <p:nvPr/>
        </p:nvSpPr>
        <p:spPr bwMode="auto">
          <a:xfrm>
            <a:off x="7158038" y="4657725"/>
            <a:ext cx="884237" cy="493713"/>
          </a:xfrm>
          <a:prstGeom prst="rect">
            <a:avLst/>
          </a:prstGeom>
          <a:solidFill>
            <a:srgbClr val="E2E2E2"/>
          </a:solidFill>
          <a:ln w="9525">
            <a:noFill/>
            <a:miter lim="800000"/>
            <a:headEnd/>
            <a:tailEnd/>
          </a:ln>
        </p:spPr>
        <p:txBody>
          <a:bodyPr wrap="none" anchor="ctr"/>
          <a:lstStyle/>
          <a:p>
            <a:pPr algn="ctr"/>
            <a:r>
              <a:rPr lang="en-US" b="1">
                <a:solidFill>
                  <a:srgbClr val="FF0000"/>
                </a:solidFill>
              </a:rPr>
              <a:t>No</a:t>
            </a:r>
          </a:p>
        </p:txBody>
      </p:sp>
      <p:sp>
        <p:nvSpPr>
          <p:cNvPr id="120" name="Rectangle 10"/>
          <p:cNvSpPr>
            <a:spLocks noChangeArrowheads="1"/>
          </p:cNvSpPr>
          <p:nvPr/>
        </p:nvSpPr>
        <p:spPr bwMode="auto">
          <a:xfrm>
            <a:off x="5930900" y="4659313"/>
            <a:ext cx="884238" cy="493712"/>
          </a:xfrm>
          <a:prstGeom prst="rect">
            <a:avLst/>
          </a:prstGeom>
          <a:solidFill>
            <a:srgbClr val="E2E2E2"/>
          </a:solidFill>
          <a:ln w="9525">
            <a:noFill/>
            <a:miter lim="800000"/>
            <a:headEnd/>
            <a:tailEnd/>
          </a:ln>
        </p:spPr>
        <p:txBody>
          <a:bodyPr wrap="none" anchor="ctr"/>
          <a:lstStyle/>
          <a:p>
            <a:pPr algn="ctr"/>
            <a:r>
              <a:rPr lang="en-US" b="1">
                <a:solidFill>
                  <a:srgbClr val="FF0000"/>
                </a:solidFill>
              </a:rPr>
              <a:t>No</a:t>
            </a:r>
          </a:p>
        </p:txBody>
      </p:sp>
      <p:sp>
        <p:nvSpPr>
          <p:cNvPr id="121" name="Rectangle 4"/>
          <p:cNvSpPr>
            <a:spLocks noChangeArrowheads="1"/>
          </p:cNvSpPr>
          <p:nvPr/>
        </p:nvSpPr>
        <p:spPr bwMode="auto">
          <a:xfrm>
            <a:off x="3136900" y="5308600"/>
            <a:ext cx="1187450" cy="661988"/>
          </a:xfrm>
          <a:prstGeom prst="rect">
            <a:avLst/>
          </a:prstGeom>
          <a:solidFill>
            <a:srgbClr val="F1F1F1"/>
          </a:solidFill>
          <a:ln w="9525">
            <a:noFill/>
            <a:miter lim="800000"/>
            <a:headEnd/>
            <a:tailEnd/>
          </a:ln>
        </p:spPr>
        <p:txBody>
          <a:bodyPr wrap="none" anchor="ctr"/>
          <a:lstStyle/>
          <a:p>
            <a:pPr algn="ctr"/>
            <a:r>
              <a:rPr lang="en-US" b="1">
                <a:solidFill>
                  <a:srgbClr val="0070C0"/>
                </a:solidFill>
              </a:rPr>
              <a:t>Yes</a:t>
            </a:r>
          </a:p>
        </p:txBody>
      </p:sp>
      <p:sp>
        <p:nvSpPr>
          <p:cNvPr id="123" name="Rectangle 10"/>
          <p:cNvSpPr>
            <a:spLocks noChangeArrowheads="1"/>
          </p:cNvSpPr>
          <p:nvPr/>
        </p:nvSpPr>
        <p:spPr bwMode="auto">
          <a:xfrm>
            <a:off x="7121525" y="5421313"/>
            <a:ext cx="884238" cy="493712"/>
          </a:xfrm>
          <a:prstGeom prst="rect">
            <a:avLst/>
          </a:prstGeom>
          <a:solidFill>
            <a:srgbClr val="F1F1F1"/>
          </a:solidFill>
          <a:ln w="9525">
            <a:noFill/>
            <a:miter lim="800000"/>
            <a:headEnd/>
            <a:tailEnd/>
          </a:ln>
        </p:spPr>
        <p:txBody>
          <a:bodyPr wrap="none" anchor="ctr"/>
          <a:lstStyle/>
          <a:p>
            <a:pPr algn="ctr"/>
            <a:r>
              <a:rPr lang="en-US" b="1">
                <a:solidFill>
                  <a:srgbClr val="FF0000"/>
                </a:solidFill>
              </a:rPr>
              <a:t>No</a:t>
            </a:r>
          </a:p>
        </p:txBody>
      </p:sp>
      <p:sp>
        <p:nvSpPr>
          <p:cNvPr id="124" name="Rectangle 10"/>
          <p:cNvSpPr>
            <a:spLocks noChangeArrowheads="1"/>
          </p:cNvSpPr>
          <p:nvPr/>
        </p:nvSpPr>
        <p:spPr bwMode="auto">
          <a:xfrm>
            <a:off x="5905500" y="5419725"/>
            <a:ext cx="884238" cy="493713"/>
          </a:xfrm>
          <a:prstGeom prst="rect">
            <a:avLst/>
          </a:prstGeom>
          <a:solidFill>
            <a:srgbClr val="F1F1F1"/>
          </a:solidFill>
          <a:ln w="9525">
            <a:noFill/>
            <a:miter lim="800000"/>
            <a:headEnd/>
            <a:tailEnd/>
          </a:ln>
        </p:spPr>
        <p:txBody>
          <a:bodyPr wrap="none" anchor="ctr"/>
          <a:lstStyle/>
          <a:p>
            <a:pPr algn="ctr"/>
            <a:r>
              <a:rPr lang="en-US" b="1">
                <a:solidFill>
                  <a:srgbClr val="FF0000"/>
                </a:solidFill>
              </a:rPr>
              <a:t>No</a:t>
            </a:r>
          </a:p>
        </p:txBody>
      </p:sp>
      <p:sp>
        <p:nvSpPr>
          <p:cNvPr id="125" name="Rectangle 10"/>
          <p:cNvSpPr>
            <a:spLocks noChangeArrowheads="1"/>
          </p:cNvSpPr>
          <p:nvPr/>
        </p:nvSpPr>
        <p:spPr bwMode="auto">
          <a:xfrm>
            <a:off x="4668838" y="5422900"/>
            <a:ext cx="884237" cy="493713"/>
          </a:xfrm>
          <a:prstGeom prst="rect">
            <a:avLst/>
          </a:prstGeom>
          <a:solidFill>
            <a:srgbClr val="F1F1F1"/>
          </a:solidFill>
          <a:ln w="9525">
            <a:noFill/>
            <a:miter lim="800000"/>
            <a:headEnd/>
            <a:tailEnd/>
          </a:ln>
        </p:spPr>
        <p:txBody>
          <a:bodyPr wrap="none" anchor="ctr"/>
          <a:lstStyle/>
          <a:p>
            <a:pPr algn="ctr"/>
            <a:r>
              <a:rPr lang="en-US" b="1">
                <a:solidFill>
                  <a:srgbClr val="FF0000"/>
                </a:solidFill>
              </a:rPr>
              <a:t>No</a:t>
            </a:r>
          </a:p>
        </p:txBody>
      </p:sp>
      <p:sp>
        <p:nvSpPr>
          <p:cNvPr id="155676" name="TextBox 35"/>
          <p:cNvSpPr txBox="1">
            <a:spLocks noChangeArrowheads="1"/>
          </p:cNvSpPr>
          <p:nvPr/>
        </p:nvSpPr>
        <p:spPr bwMode="auto">
          <a:xfrm>
            <a:off x="876300" y="6019800"/>
            <a:ext cx="8324850" cy="646113"/>
          </a:xfrm>
          <a:prstGeom prst="rect">
            <a:avLst/>
          </a:prstGeom>
          <a:noFill/>
          <a:ln w="9525">
            <a:noFill/>
            <a:miter lim="800000"/>
            <a:headEnd/>
            <a:tailEnd/>
          </a:ln>
        </p:spPr>
        <p:txBody>
          <a:bodyPr>
            <a:spAutoFit/>
          </a:bodyPr>
          <a:lstStyle/>
          <a:p>
            <a:r>
              <a:rPr lang="en-US">
                <a:solidFill>
                  <a:srgbClr val="000000"/>
                </a:solidFill>
              </a:rPr>
              <a:t>Data is representative of embedded memory performance within device</a:t>
            </a:r>
          </a:p>
          <a:p>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500"/>
                                        <p:tgtEl>
                                          <p:spTgt spid="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500"/>
                                        <p:tgtEl>
                                          <p:spTgt spid="9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500"/>
                                        <p:tgtEl>
                                          <p:spTgt spid="9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500"/>
                                        <p:tgtEl>
                                          <p:spTgt spid="10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500"/>
                                        <p:tgtEl>
                                          <p:spTgt spid="10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500"/>
                                        <p:tgtEl>
                                          <p:spTgt spid="1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500"/>
                                        <p:tgtEl>
                                          <p:spTgt spid="10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fade">
                                      <p:cBhvr>
                                        <p:cTn id="40" dur="500"/>
                                        <p:tgtEl>
                                          <p:spTgt spid="1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500"/>
                                        <p:tgtEl>
                                          <p:spTgt spid="1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2"/>
                                        </p:tgtEl>
                                        <p:attrNameLst>
                                          <p:attrName>style.visibility</p:attrName>
                                        </p:attrNameLst>
                                      </p:cBhvr>
                                      <p:to>
                                        <p:strVal val="visible"/>
                                      </p:to>
                                    </p:set>
                                    <p:animEffect transition="in" filter="fade">
                                      <p:cBhvr>
                                        <p:cTn id="46" dur="500"/>
                                        <p:tgtEl>
                                          <p:spTgt spid="1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fade">
                                      <p:cBhvr>
                                        <p:cTn id="49" dur="500"/>
                                        <p:tgtEl>
                                          <p:spTgt spid="1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fade">
                                      <p:cBhvr>
                                        <p:cTn id="52" dur="500"/>
                                        <p:tgtEl>
                                          <p:spTgt spid="1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fade">
                                      <p:cBhvr>
                                        <p:cTn id="55" dur="500"/>
                                        <p:tgtEl>
                                          <p:spTgt spid="1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500"/>
                                        <p:tgtEl>
                                          <p:spTgt spid="1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fade">
                                      <p:cBhvr>
                                        <p:cTn id="61" dur="500"/>
                                        <p:tgtEl>
                                          <p:spTgt spid="1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0"/>
                                        </p:tgtEl>
                                        <p:attrNameLst>
                                          <p:attrName>style.visibility</p:attrName>
                                        </p:attrNameLst>
                                      </p:cBhvr>
                                      <p:to>
                                        <p:strVal val="visible"/>
                                      </p:to>
                                    </p:set>
                                    <p:animEffect transition="in" filter="fade">
                                      <p:cBhvr>
                                        <p:cTn id="64" dur="500"/>
                                        <p:tgtEl>
                                          <p:spTgt spid="1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fade">
                                      <p:cBhvr>
                                        <p:cTn id="67" dur="500"/>
                                        <p:tgtEl>
                                          <p:spTgt spid="12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3"/>
                                        </p:tgtEl>
                                        <p:attrNameLst>
                                          <p:attrName>style.visibility</p:attrName>
                                        </p:attrNameLst>
                                      </p:cBhvr>
                                      <p:to>
                                        <p:strVal val="visible"/>
                                      </p:to>
                                    </p:set>
                                    <p:animEffect transition="in" filter="fade">
                                      <p:cBhvr>
                                        <p:cTn id="70" dur="500"/>
                                        <p:tgtEl>
                                          <p:spTgt spid="1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fade">
                                      <p:cBhvr>
                                        <p:cTn id="73" dur="500"/>
                                        <p:tgtEl>
                                          <p:spTgt spid="12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5"/>
                                        </p:tgtEl>
                                        <p:attrNameLst>
                                          <p:attrName>style.visibility</p:attrName>
                                        </p:attrNameLst>
                                      </p:cBhvr>
                                      <p:to>
                                        <p:strVal val="visible"/>
                                      </p:to>
                                    </p:set>
                                    <p:animEffect transition="in" filter="fade">
                                      <p:cBhvr>
                                        <p:cTn id="7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1" grpId="0" animBg="1"/>
      <p:bldP spid="102" grpId="0" animBg="1"/>
      <p:bldP spid="103" grpId="0" animBg="1"/>
      <p:bldP spid="105" grpId="0" animBg="1"/>
      <p:bldP spid="106" grpId="0" animBg="1"/>
      <p:bldP spid="108" grpId="0" animBg="1"/>
      <p:bldP spid="109" grpId="0" animBg="1"/>
      <p:bldP spid="110" grpId="0" animBg="1"/>
      <p:bldP spid="111" grpId="0" animBg="1"/>
      <p:bldP spid="112" grpId="0" animBg="1"/>
      <p:bldP spid="113" grpId="0" animBg="1"/>
      <p:bldP spid="115" grpId="0" animBg="1"/>
      <p:bldP spid="116" grpId="0" animBg="1"/>
      <p:bldP spid="118" grpId="0" animBg="1"/>
      <p:bldP spid="119" grpId="0" animBg="1"/>
      <p:bldP spid="120" grpId="0" animBg="1"/>
      <p:bldP spid="121" grpId="0" animBg="1"/>
      <p:bldP spid="123" grpId="0" animBg="1"/>
      <p:bldP spid="124" grpId="0" animBg="1"/>
      <p:bldP spid="1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idx="4294967295"/>
          </p:nvPr>
        </p:nvSpPr>
        <p:spPr bwMode="auto">
          <a:xfrm>
            <a:off x="231775" y="101600"/>
            <a:ext cx="8458200" cy="885825"/>
          </a:xfrm>
          <a:prstGeom prst="rect">
            <a:avLst/>
          </a:prstGeom>
          <a:solidFill>
            <a:srgbClr val="FFFFFF"/>
          </a:solidFill>
          <a:ln>
            <a:solidFill>
              <a:srgbClr val="000000"/>
            </a:solidFill>
            <a:miter lim="800000"/>
            <a:headEnd/>
            <a:tailEnd/>
          </a:ln>
        </p:spPr>
        <p:txBody>
          <a:bodyPr anchor="ctr"/>
          <a:lstStyle/>
          <a:p>
            <a:pPr>
              <a:lnSpc>
                <a:spcPct val="80000"/>
              </a:lnSpc>
            </a:pPr>
            <a:r>
              <a:rPr lang="en-US" smtClean="0"/>
              <a:t>Unified memory: Another dimension of freedom for software developers</a:t>
            </a:r>
          </a:p>
        </p:txBody>
      </p:sp>
      <p:sp>
        <p:nvSpPr>
          <p:cNvPr id="157698" name="TextBox 12"/>
          <p:cNvSpPr txBox="1">
            <a:spLocks noChangeArrowheads="1"/>
          </p:cNvSpPr>
          <p:nvPr/>
        </p:nvSpPr>
        <p:spPr bwMode="auto">
          <a:xfrm>
            <a:off x="5297488" y="1579563"/>
            <a:ext cx="3600450" cy="563562"/>
          </a:xfrm>
          <a:prstGeom prst="rect">
            <a:avLst/>
          </a:prstGeom>
          <a:noFill/>
          <a:ln w="9525">
            <a:noFill/>
            <a:miter lim="800000"/>
            <a:headEnd/>
            <a:tailEnd/>
          </a:ln>
        </p:spPr>
        <p:txBody>
          <a:bodyPr>
            <a:spAutoFit/>
          </a:bodyPr>
          <a:lstStyle/>
          <a:p>
            <a:pPr algn="ctr">
              <a:lnSpc>
                <a:spcPct val="85000"/>
              </a:lnSpc>
            </a:pPr>
            <a:r>
              <a:rPr lang="en-US">
                <a:solidFill>
                  <a:schemeClr val="tx2"/>
                </a:solidFill>
              </a:rPr>
              <a:t>One device supporting multiple options “slide the bar as needed”</a:t>
            </a:r>
          </a:p>
        </p:txBody>
      </p:sp>
      <p:sp>
        <p:nvSpPr>
          <p:cNvPr id="157699" name="TextBox 12"/>
          <p:cNvSpPr txBox="1">
            <a:spLocks noChangeArrowheads="1"/>
          </p:cNvSpPr>
          <p:nvPr/>
        </p:nvSpPr>
        <p:spPr bwMode="auto">
          <a:xfrm>
            <a:off x="290513" y="1647825"/>
            <a:ext cx="5080000" cy="341313"/>
          </a:xfrm>
          <a:prstGeom prst="rect">
            <a:avLst/>
          </a:prstGeom>
          <a:noFill/>
          <a:ln w="9525">
            <a:noFill/>
            <a:miter lim="800000"/>
            <a:headEnd/>
            <a:tailEnd/>
          </a:ln>
        </p:spPr>
        <p:txBody>
          <a:bodyPr>
            <a:spAutoFit/>
          </a:bodyPr>
          <a:lstStyle/>
          <a:p>
            <a:pPr algn="ctr">
              <a:lnSpc>
                <a:spcPct val="90000"/>
              </a:lnSpc>
            </a:pPr>
            <a:r>
              <a:rPr lang="en-US">
                <a:solidFill>
                  <a:schemeClr val="tx2"/>
                </a:solidFill>
              </a:rPr>
              <a:t>Multiple device variants may be required</a:t>
            </a:r>
          </a:p>
        </p:txBody>
      </p:sp>
      <p:sp>
        <p:nvSpPr>
          <p:cNvPr id="29" name="Content Placeholder 2"/>
          <p:cNvSpPr txBox="1">
            <a:spLocks/>
          </p:cNvSpPr>
          <p:nvPr/>
        </p:nvSpPr>
        <p:spPr bwMode="auto">
          <a:xfrm>
            <a:off x="5467350" y="4179888"/>
            <a:ext cx="3313113" cy="2003425"/>
          </a:xfrm>
          <a:prstGeom prst="rect">
            <a:avLst/>
          </a:prstGeom>
          <a:noFill/>
          <a:ln w="9525">
            <a:noFill/>
            <a:miter lim="800000"/>
            <a:headEnd/>
            <a:tailEnd/>
          </a:ln>
        </p:spPr>
        <p:txBody>
          <a:bodyPr/>
          <a:lstStyle/>
          <a:p>
            <a:pPr marL="228600" lvl="1" indent="-228600">
              <a:lnSpc>
                <a:spcPct val="90000"/>
              </a:lnSpc>
              <a:spcBef>
                <a:spcPts val="800"/>
              </a:spcBef>
              <a:spcAft>
                <a:spcPts val="0"/>
              </a:spcAft>
              <a:buFontTx/>
              <a:buChar char="•"/>
              <a:defRPr/>
            </a:pPr>
            <a:r>
              <a:rPr lang="en-US" kern="0" dirty="0">
                <a:latin typeface="+mn-lt"/>
                <a:sym typeface="Wingdings" pitchFamily="2" charset="2"/>
              </a:rPr>
              <a:t>Easier, simpler inventory management</a:t>
            </a:r>
          </a:p>
          <a:p>
            <a:pPr marL="228600" lvl="1" indent="-228600">
              <a:lnSpc>
                <a:spcPct val="90000"/>
              </a:lnSpc>
              <a:spcBef>
                <a:spcPts val="800"/>
              </a:spcBef>
              <a:spcAft>
                <a:spcPts val="0"/>
              </a:spcAft>
              <a:buFontTx/>
              <a:buChar char="•"/>
              <a:defRPr/>
            </a:pPr>
            <a:r>
              <a:rPr lang="en-US" kern="0" dirty="0">
                <a:latin typeface="+mn-lt"/>
                <a:sym typeface="Wingdings" pitchFamily="2" charset="2"/>
              </a:rPr>
              <a:t>Lower cost of issuance / ownership</a:t>
            </a:r>
          </a:p>
          <a:p>
            <a:pPr marL="228600" lvl="2" indent="-228600">
              <a:lnSpc>
                <a:spcPct val="90000"/>
              </a:lnSpc>
              <a:spcBef>
                <a:spcPts val="800"/>
              </a:spcBef>
              <a:spcAft>
                <a:spcPts val="0"/>
              </a:spcAft>
              <a:buFontTx/>
              <a:buChar char="•"/>
              <a:defRPr/>
            </a:pPr>
            <a:r>
              <a:rPr lang="en-US" kern="0" dirty="0">
                <a:latin typeface="+mn-lt"/>
              </a:rPr>
              <a:t>Faster time to market for memory modifications</a:t>
            </a:r>
            <a:endParaRPr lang="en-US" sz="2400" kern="0" dirty="0">
              <a:latin typeface="+mn-lt"/>
            </a:endParaRPr>
          </a:p>
        </p:txBody>
      </p:sp>
      <p:sp>
        <p:nvSpPr>
          <p:cNvPr id="30" name="Rounded Rectangle 29"/>
          <p:cNvSpPr/>
          <p:nvPr/>
        </p:nvSpPr>
        <p:spPr bwMode="auto">
          <a:xfrm>
            <a:off x="1569787" y="1094012"/>
            <a:ext cx="2448418" cy="438150"/>
          </a:xfrm>
          <a:prstGeom prst="roundRect">
            <a:avLst/>
          </a:prstGeom>
          <a:solidFill>
            <a:schemeClr val="tx2"/>
          </a:solid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eaVert" wrap="none" anchor="ctr"/>
          <a:lstStyle/>
          <a:p>
            <a:pPr>
              <a:defRPr/>
            </a:pPr>
            <a:endParaRPr lang="en-US">
              <a:solidFill>
                <a:srgbClr val="000000"/>
              </a:solidFill>
              <a:cs typeface="+mn-cs"/>
            </a:endParaRPr>
          </a:p>
        </p:txBody>
      </p:sp>
      <p:sp>
        <p:nvSpPr>
          <p:cNvPr id="31" name="TextBox 30"/>
          <p:cNvSpPr txBox="1"/>
          <p:nvPr/>
        </p:nvSpPr>
        <p:spPr>
          <a:xfrm>
            <a:off x="1668463" y="1073150"/>
            <a:ext cx="2143125" cy="461963"/>
          </a:xfrm>
          <a:prstGeom prst="rect">
            <a:avLst/>
          </a:prstGeom>
          <a:noFill/>
          <a:ln>
            <a:noFill/>
          </a:ln>
        </p:spPr>
        <p:txBody>
          <a:bodyPr>
            <a:spAutoFit/>
          </a:bodyPr>
          <a:lstStyle/>
          <a:p>
            <a:pPr algn="ctr">
              <a:defRPr/>
            </a:pPr>
            <a:r>
              <a:rPr lang="en-US" sz="2400" b="1" dirty="0">
                <a:solidFill>
                  <a:schemeClr val="bg1"/>
                </a:solidFill>
                <a:latin typeface="Arial" pitchFamily="34" charset="0"/>
                <a:cs typeface="+mn-cs"/>
              </a:rPr>
              <a:t>Before FRAM</a:t>
            </a:r>
          </a:p>
        </p:txBody>
      </p:sp>
      <p:sp>
        <p:nvSpPr>
          <p:cNvPr id="32" name="Rounded Rectangle 31"/>
          <p:cNvSpPr/>
          <p:nvPr/>
        </p:nvSpPr>
        <p:spPr bwMode="auto">
          <a:xfrm>
            <a:off x="5949952" y="1076170"/>
            <a:ext cx="2262188" cy="438150"/>
          </a:xfrm>
          <a:prstGeom prst="roundRect">
            <a:avLst/>
          </a:prstGeom>
          <a:solidFill>
            <a:schemeClr val="tx2"/>
          </a:solid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eaVert" wrap="none" anchor="ctr"/>
          <a:lstStyle/>
          <a:p>
            <a:pPr>
              <a:defRPr/>
            </a:pPr>
            <a:endParaRPr lang="en-US">
              <a:solidFill>
                <a:srgbClr val="000000"/>
              </a:solidFill>
              <a:cs typeface="+mn-cs"/>
            </a:endParaRPr>
          </a:p>
        </p:txBody>
      </p:sp>
      <p:sp>
        <p:nvSpPr>
          <p:cNvPr id="33" name="TextBox 32"/>
          <p:cNvSpPr txBox="1"/>
          <p:nvPr/>
        </p:nvSpPr>
        <p:spPr>
          <a:xfrm>
            <a:off x="5930900" y="1057275"/>
            <a:ext cx="2238375" cy="461963"/>
          </a:xfrm>
          <a:prstGeom prst="rect">
            <a:avLst/>
          </a:prstGeom>
          <a:noFill/>
          <a:ln>
            <a:noFill/>
          </a:ln>
        </p:spPr>
        <p:txBody>
          <a:bodyPr>
            <a:spAutoFit/>
          </a:bodyPr>
          <a:lstStyle/>
          <a:p>
            <a:pPr algn="ctr">
              <a:defRPr/>
            </a:pPr>
            <a:r>
              <a:rPr lang="en-US" sz="2400" b="1" dirty="0">
                <a:solidFill>
                  <a:schemeClr val="bg1"/>
                </a:solidFill>
                <a:latin typeface="Arial" pitchFamily="34" charset="0"/>
                <a:cs typeface="+mn-cs"/>
              </a:rPr>
              <a:t>With FRAM</a:t>
            </a:r>
          </a:p>
        </p:txBody>
      </p:sp>
      <p:cxnSp>
        <p:nvCxnSpPr>
          <p:cNvPr id="157709" name="Straight Connector 34"/>
          <p:cNvCxnSpPr>
            <a:cxnSpLocks noChangeShapeType="1"/>
          </p:cNvCxnSpPr>
          <p:nvPr/>
        </p:nvCxnSpPr>
        <p:spPr bwMode="auto">
          <a:xfrm rot="5400000">
            <a:off x="2852737" y="3808413"/>
            <a:ext cx="4486275" cy="0"/>
          </a:xfrm>
          <a:prstGeom prst="line">
            <a:avLst/>
          </a:prstGeom>
          <a:noFill/>
          <a:ln w="28575" algn="ctr">
            <a:solidFill>
              <a:schemeClr val="accent1"/>
            </a:solidFill>
            <a:round/>
            <a:headEnd/>
            <a:tailEnd/>
          </a:ln>
        </p:spPr>
      </p:cxnSp>
      <p:cxnSp>
        <p:nvCxnSpPr>
          <p:cNvPr id="91147" name="Straight Connector 18"/>
          <p:cNvCxnSpPr>
            <a:cxnSpLocks noChangeShapeType="1"/>
          </p:cNvCxnSpPr>
          <p:nvPr/>
        </p:nvCxnSpPr>
        <p:spPr bwMode="auto">
          <a:xfrm rot="5400000">
            <a:off x="1354699" y="1948885"/>
            <a:ext cx="276225" cy="11113"/>
          </a:xfrm>
          <a:prstGeom prst="line">
            <a:avLst/>
          </a:prstGeom>
          <a:noFill/>
          <a:ln w="9525" algn="ctr">
            <a:solidFill>
              <a:schemeClr val="bg1"/>
            </a:solidFill>
            <a:round/>
            <a:headEnd/>
            <a:tailEnd/>
          </a:ln>
          <a:scene3d>
            <a:camera prst="orthographicFront"/>
            <a:lightRig rig="threePt" dir="t"/>
          </a:scene3d>
        </p:spPr>
      </p:cxnSp>
      <p:sp>
        <p:nvSpPr>
          <p:cNvPr id="91168" name="AutoShape 47"/>
          <p:cNvSpPr>
            <a:spLocks noChangeArrowheads="1"/>
          </p:cNvSpPr>
          <p:nvPr/>
        </p:nvSpPr>
        <p:spPr bwMode="auto">
          <a:xfrm>
            <a:off x="710498" y="5580968"/>
            <a:ext cx="3263219" cy="545646"/>
          </a:xfrm>
          <a:prstGeom prst="wedgeRectCallout">
            <a:avLst>
              <a:gd name="adj1" fmla="val 17440"/>
              <a:gd name="adj2" fmla="val 49801"/>
            </a:avLst>
          </a:prstGeom>
          <a:noFill/>
          <a:ln w="9525">
            <a:noFill/>
            <a:miter lim="800000"/>
            <a:headEnd/>
            <a:tailEnd/>
          </a:ln>
          <a:scene3d>
            <a:camera prst="orthographicFront"/>
            <a:lightRig rig="threePt" dir="t"/>
          </a:scene3d>
        </p:spPr>
        <p:txBody>
          <a:bodyPr/>
          <a:lstStyle/>
          <a:p>
            <a:pPr algn="ctr">
              <a:defRPr/>
            </a:pPr>
            <a:r>
              <a:rPr lang="en-US" sz="1400" dirty="0">
                <a:latin typeface="Arial" pitchFamily="34" charset="0"/>
                <a:cs typeface="Arial" pitchFamily="34" charset="0"/>
              </a:rPr>
              <a:t>To get more SRAM you may have </a:t>
            </a:r>
            <a:br>
              <a:rPr lang="en-US" sz="1400" dirty="0">
                <a:latin typeface="Arial" pitchFamily="34" charset="0"/>
                <a:cs typeface="Arial" pitchFamily="34" charset="0"/>
              </a:rPr>
            </a:br>
            <a:r>
              <a:rPr lang="en-US" sz="1400" dirty="0">
                <a:latin typeface="Arial" pitchFamily="34" charset="0"/>
                <a:cs typeface="Arial" pitchFamily="34" charset="0"/>
              </a:rPr>
              <a:t>to buy 5x the needed FLASH ROM</a:t>
            </a:r>
          </a:p>
        </p:txBody>
      </p:sp>
      <p:sp>
        <p:nvSpPr>
          <p:cNvPr id="42" name="Rectangle 36"/>
          <p:cNvSpPr>
            <a:spLocks noChangeArrowheads="1"/>
          </p:cNvSpPr>
          <p:nvPr/>
        </p:nvSpPr>
        <p:spPr bwMode="auto">
          <a:xfrm>
            <a:off x="4071938" y="2228850"/>
            <a:ext cx="428625" cy="954876"/>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lightRig rig="threePt" dir="t"/>
          </a:scene3d>
          <a:sp3d>
            <a:bevelT w="190500" h="38100"/>
          </a:sp3d>
        </p:spPr>
        <p:txBody>
          <a:bodyPr wrap="none" anchor="ctr"/>
          <a:lstStyle/>
          <a:p>
            <a:pPr algn="ctr">
              <a:defRPr/>
            </a:pPr>
            <a:endParaRPr lang="en-US" sz="1200" dirty="0"/>
          </a:p>
        </p:txBody>
      </p:sp>
      <p:sp>
        <p:nvSpPr>
          <p:cNvPr id="39" name="Rectangle 36"/>
          <p:cNvSpPr>
            <a:spLocks noChangeArrowheads="1"/>
          </p:cNvSpPr>
          <p:nvPr/>
        </p:nvSpPr>
        <p:spPr bwMode="auto">
          <a:xfrm>
            <a:off x="4086915" y="3374973"/>
            <a:ext cx="430383" cy="97885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lightRig rig="threePt" dir="t"/>
          </a:scene3d>
          <a:sp3d>
            <a:bevelT w="190500" h="38100"/>
          </a:sp3d>
        </p:spPr>
        <p:txBody>
          <a:bodyPr wrap="none" anchor="ctr"/>
          <a:lstStyle/>
          <a:p>
            <a:pPr algn="ctr">
              <a:defRPr/>
            </a:pPr>
            <a:endParaRPr lang="en-US" sz="1200" dirty="0"/>
          </a:p>
        </p:txBody>
      </p:sp>
      <p:sp>
        <p:nvSpPr>
          <p:cNvPr id="34" name="Rectangle 36"/>
          <p:cNvSpPr>
            <a:spLocks noChangeArrowheads="1"/>
          </p:cNvSpPr>
          <p:nvPr/>
        </p:nvSpPr>
        <p:spPr bwMode="auto">
          <a:xfrm>
            <a:off x="3925522" y="4536113"/>
            <a:ext cx="550495" cy="97885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lightRig rig="threePt" dir="t"/>
          </a:scene3d>
          <a:sp3d>
            <a:bevelT w="190500" h="38100"/>
          </a:sp3d>
        </p:spPr>
        <p:txBody>
          <a:bodyPr wrap="none" anchor="ctr"/>
          <a:lstStyle/>
          <a:p>
            <a:pPr algn="ctr">
              <a:defRPr/>
            </a:pPr>
            <a:endParaRPr lang="en-US" sz="1200" dirty="0"/>
          </a:p>
        </p:txBody>
      </p:sp>
      <p:sp>
        <p:nvSpPr>
          <p:cNvPr id="104474" name="Rectangle 26"/>
          <p:cNvSpPr>
            <a:spLocks noChangeArrowheads="1"/>
          </p:cNvSpPr>
          <p:nvPr/>
        </p:nvSpPr>
        <p:spPr bwMode="auto">
          <a:xfrm>
            <a:off x="1574790" y="3370396"/>
            <a:ext cx="2444876" cy="980349"/>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lightRig rig="threePt" dir="t"/>
          </a:scene3d>
          <a:sp3d>
            <a:bevelT w="190500" h="38100"/>
          </a:sp3d>
        </p:spPr>
        <p:txBody>
          <a:bodyPr wrap="none" anchor="ctr"/>
          <a:lstStyle/>
          <a:p>
            <a:pPr algn="ctr">
              <a:defRPr/>
            </a:pPr>
            <a:endParaRPr lang="en-US" sz="1400" dirty="0">
              <a:solidFill>
                <a:srgbClr val="FF0000"/>
              </a:solidFill>
            </a:endParaRPr>
          </a:p>
        </p:txBody>
      </p:sp>
      <p:sp>
        <p:nvSpPr>
          <p:cNvPr id="104484" name="Rectangle 36"/>
          <p:cNvSpPr>
            <a:spLocks noChangeArrowheads="1"/>
          </p:cNvSpPr>
          <p:nvPr/>
        </p:nvSpPr>
        <p:spPr bwMode="auto">
          <a:xfrm>
            <a:off x="1031456" y="3371889"/>
            <a:ext cx="409462" cy="97885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lightRig rig="threePt" dir="t"/>
          </a:scene3d>
          <a:sp3d>
            <a:bevelT w="190500" h="38100"/>
          </a:sp3d>
        </p:spPr>
        <p:txBody>
          <a:bodyPr wrap="none" anchor="ctr"/>
          <a:lstStyle/>
          <a:p>
            <a:pPr algn="ctr">
              <a:defRPr/>
            </a:pPr>
            <a:r>
              <a:rPr lang="en-US" sz="1200" dirty="0"/>
              <a:t>1kB </a:t>
            </a:r>
          </a:p>
          <a:p>
            <a:pPr algn="ctr">
              <a:defRPr/>
            </a:pPr>
            <a:r>
              <a:rPr lang="en-US" sz="1200" dirty="0"/>
              <a:t>EEPROM</a:t>
            </a:r>
          </a:p>
        </p:txBody>
      </p:sp>
      <p:sp>
        <p:nvSpPr>
          <p:cNvPr id="91167" name="AutoShape 46"/>
          <p:cNvSpPr>
            <a:spLocks noChangeArrowheads="1"/>
          </p:cNvSpPr>
          <p:nvPr/>
        </p:nvSpPr>
        <p:spPr bwMode="auto">
          <a:xfrm>
            <a:off x="71440" y="3459325"/>
            <a:ext cx="1024721" cy="727338"/>
          </a:xfrm>
          <a:prstGeom prst="wedgeRectCallout">
            <a:avLst>
              <a:gd name="adj1" fmla="val 9398"/>
              <a:gd name="adj2" fmla="val -110046"/>
            </a:avLst>
          </a:prstGeom>
          <a:noFill/>
          <a:ln w="9525">
            <a:noFill/>
            <a:miter lim="800000"/>
            <a:headEnd/>
            <a:tailEnd/>
          </a:ln>
          <a:scene3d>
            <a:camera prst="orthographicFront"/>
            <a:lightRig rig="threePt" dir="t"/>
          </a:scene3d>
        </p:spPr>
        <p:txBody>
          <a:bodyPr/>
          <a:lstStyle/>
          <a:p>
            <a:pPr algn="ctr">
              <a:defRPr/>
            </a:pPr>
            <a:r>
              <a:rPr lang="en-US" sz="1200" dirty="0">
                <a:solidFill>
                  <a:schemeClr val="tx2"/>
                </a:solidFill>
                <a:latin typeface="Arial" pitchFamily="34" charset="0"/>
                <a:cs typeface="Arial" pitchFamily="34" charset="0"/>
              </a:rPr>
              <a:t>Often an </a:t>
            </a:r>
            <a:br>
              <a:rPr lang="en-US" sz="1200" dirty="0">
                <a:solidFill>
                  <a:schemeClr val="tx2"/>
                </a:solidFill>
                <a:latin typeface="Arial" pitchFamily="34" charset="0"/>
                <a:cs typeface="Arial" pitchFamily="34" charset="0"/>
              </a:rPr>
            </a:br>
            <a:r>
              <a:rPr lang="en-US" sz="1200" dirty="0">
                <a:solidFill>
                  <a:schemeClr val="tx2"/>
                </a:solidFill>
                <a:latin typeface="Arial" pitchFamily="34" charset="0"/>
                <a:cs typeface="Arial" pitchFamily="34" charset="0"/>
              </a:rPr>
              <a:t>additional</a:t>
            </a:r>
            <a:br>
              <a:rPr lang="en-US" sz="1200" dirty="0">
                <a:solidFill>
                  <a:schemeClr val="tx2"/>
                </a:solidFill>
                <a:latin typeface="Arial" pitchFamily="34" charset="0"/>
                <a:cs typeface="Arial" pitchFamily="34" charset="0"/>
              </a:rPr>
            </a:br>
            <a:r>
              <a:rPr lang="en-US" sz="1200" dirty="0">
                <a:solidFill>
                  <a:schemeClr val="tx2"/>
                </a:solidFill>
                <a:latin typeface="Arial" pitchFamily="34" charset="0"/>
                <a:cs typeface="Arial" pitchFamily="34" charset="0"/>
              </a:rPr>
              <a:t>chip</a:t>
            </a:r>
            <a:br>
              <a:rPr lang="en-US" sz="1200" dirty="0">
                <a:solidFill>
                  <a:schemeClr val="tx2"/>
                </a:solidFill>
                <a:latin typeface="Arial" pitchFamily="34" charset="0"/>
                <a:cs typeface="Arial" pitchFamily="34" charset="0"/>
              </a:rPr>
            </a:br>
            <a:r>
              <a:rPr lang="en-US" sz="1200" dirty="0">
                <a:solidFill>
                  <a:schemeClr val="tx2"/>
                </a:solidFill>
                <a:latin typeface="Arial" pitchFamily="34" charset="0"/>
                <a:cs typeface="Arial" pitchFamily="34" charset="0"/>
              </a:rPr>
              <a:t>is needed</a:t>
            </a:r>
          </a:p>
        </p:txBody>
      </p:sp>
      <p:sp>
        <p:nvSpPr>
          <p:cNvPr id="91176" name="TextBox 12"/>
          <p:cNvSpPr txBox="1">
            <a:spLocks noChangeArrowheads="1"/>
          </p:cNvSpPr>
          <p:nvPr/>
        </p:nvSpPr>
        <p:spPr bwMode="auto">
          <a:xfrm>
            <a:off x="2323957" y="3727898"/>
            <a:ext cx="1211947" cy="286922"/>
          </a:xfrm>
          <a:prstGeom prst="rect">
            <a:avLst/>
          </a:prstGeom>
          <a:noFill/>
          <a:ln w="9525">
            <a:noFill/>
            <a:miter lim="800000"/>
            <a:headEnd/>
            <a:tailEnd/>
          </a:ln>
          <a:scene3d>
            <a:camera prst="orthographicFront"/>
            <a:lightRig rig="threePt" dir="t"/>
          </a:scene3d>
        </p:spPr>
        <p:txBody>
          <a:bodyPr>
            <a:spAutoFit/>
          </a:bodyPr>
          <a:lstStyle/>
          <a:p>
            <a:pPr algn="ctr">
              <a:defRPr/>
            </a:pPr>
            <a:r>
              <a:rPr lang="en-US" sz="1400" dirty="0">
                <a:latin typeface="Arial" pitchFamily="34" charset="0"/>
                <a:cs typeface="Arial" pitchFamily="34" charset="0"/>
              </a:rPr>
              <a:t>14kB Flash</a:t>
            </a:r>
          </a:p>
        </p:txBody>
      </p:sp>
      <p:sp>
        <p:nvSpPr>
          <p:cNvPr id="2" name="Rectangle 36"/>
          <p:cNvSpPr>
            <a:spLocks noChangeArrowheads="1"/>
          </p:cNvSpPr>
          <p:nvPr/>
        </p:nvSpPr>
        <p:spPr bwMode="auto">
          <a:xfrm>
            <a:off x="4581567" y="3427546"/>
            <a:ext cx="428117" cy="715830"/>
          </a:xfrm>
          <a:prstGeom prst="rect">
            <a:avLst/>
          </a:prstGeom>
          <a:noFill/>
          <a:ln w="9525">
            <a:noFill/>
            <a:miter lim="800000"/>
            <a:headEnd/>
            <a:tailEnd/>
          </a:ln>
          <a:effectLst/>
          <a:scene3d>
            <a:camera prst="orthographicFront"/>
            <a:lightRig rig="threePt" dir="t"/>
          </a:scene3d>
        </p:spPr>
        <p:txBody>
          <a:bodyPr wrap="none" anchor="ctr"/>
          <a:lstStyle/>
          <a:p>
            <a:pPr algn="ctr">
              <a:defRPr/>
            </a:pPr>
            <a:r>
              <a:rPr lang="en-US" sz="1400" dirty="0">
                <a:solidFill>
                  <a:schemeClr val="tx2"/>
                </a:solidFill>
                <a:latin typeface="Arial" pitchFamily="34" charset="0"/>
                <a:cs typeface="Arial" pitchFamily="34" charset="0"/>
              </a:rPr>
              <a:t>2kB </a:t>
            </a:r>
            <a:br>
              <a:rPr lang="en-US" sz="1400" dirty="0">
                <a:solidFill>
                  <a:schemeClr val="tx2"/>
                </a:solidFill>
                <a:latin typeface="Arial" pitchFamily="34" charset="0"/>
                <a:cs typeface="Arial" pitchFamily="34" charset="0"/>
              </a:rPr>
            </a:br>
            <a:r>
              <a:rPr lang="en-US" sz="1400" dirty="0">
                <a:solidFill>
                  <a:schemeClr val="tx2"/>
                </a:solidFill>
                <a:latin typeface="Arial" pitchFamily="34" charset="0"/>
                <a:cs typeface="Arial" pitchFamily="34" charset="0"/>
              </a:rPr>
              <a:t>SRAM</a:t>
            </a:r>
          </a:p>
        </p:txBody>
      </p:sp>
      <p:sp>
        <p:nvSpPr>
          <p:cNvPr id="104476" name="Rectangle 28"/>
          <p:cNvSpPr>
            <a:spLocks noChangeArrowheads="1"/>
          </p:cNvSpPr>
          <p:nvPr/>
        </p:nvSpPr>
        <p:spPr bwMode="auto">
          <a:xfrm>
            <a:off x="1544897" y="2220944"/>
            <a:ext cx="2469892" cy="962384"/>
          </a:xfrm>
          <a:prstGeom prst="rect">
            <a:avLst/>
          </a:prstGeom>
          <a:solidFill>
            <a:schemeClr val="accent3">
              <a:lumMod val="75000"/>
            </a:schemeClr>
          </a:solidFill>
          <a:ln w="9525">
            <a:noFill/>
            <a:miter lim="800000"/>
            <a:headEnd/>
            <a:tailEnd/>
          </a:ln>
          <a:effectLst>
            <a:outerShdw blurRad="44450" dist="27940" dir="5400000" algn="ctr">
              <a:srgbClr val="000000">
                <a:alpha val="32000"/>
              </a:srgbClr>
            </a:outerShdw>
          </a:effectLst>
          <a:scene3d>
            <a:camera prst="orthographicFront"/>
            <a:lightRig rig="threePt" dir="t"/>
          </a:scene3d>
          <a:sp3d>
            <a:bevelT w="190500" h="38100"/>
          </a:sp3d>
        </p:spPr>
        <p:txBody>
          <a:bodyPr wrap="none" anchor="ctr"/>
          <a:lstStyle/>
          <a:p>
            <a:pPr algn="ctr">
              <a:defRPr/>
            </a:pPr>
            <a:endParaRPr lang="en-US"/>
          </a:p>
        </p:txBody>
      </p:sp>
      <p:sp>
        <p:nvSpPr>
          <p:cNvPr id="91169" name="TextBox 12"/>
          <p:cNvSpPr txBox="1">
            <a:spLocks noChangeArrowheads="1"/>
          </p:cNvSpPr>
          <p:nvPr/>
        </p:nvSpPr>
        <p:spPr bwMode="auto">
          <a:xfrm>
            <a:off x="2317352" y="2484569"/>
            <a:ext cx="1211946" cy="487170"/>
          </a:xfrm>
          <a:prstGeom prst="rect">
            <a:avLst/>
          </a:prstGeom>
          <a:noFill/>
          <a:ln w="9525">
            <a:noFill/>
            <a:miter lim="800000"/>
            <a:headEnd/>
            <a:tailEnd/>
          </a:ln>
          <a:scene3d>
            <a:camera prst="orthographicFront"/>
            <a:lightRig rig="threePt" dir="t"/>
          </a:scene3d>
        </p:spPr>
        <p:txBody>
          <a:bodyPr>
            <a:spAutoFit/>
          </a:bodyPr>
          <a:lstStyle/>
          <a:p>
            <a:pPr algn="ctr">
              <a:defRPr/>
            </a:pPr>
            <a:r>
              <a:rPr lang="en-US" sz="1400">
                <a:latin typeface="Arial" pitchFamily="34" charset="0"/>
                <a:cs typeface="Arial" pitchFamily="34" charset="0"/>
              </a:rPr>
              <a:t>16kB Flash (Program) </a:t>
            </a:r>
          </a:p>
        </p:txBody>
      </p:sp>
      <p:sp>
        <p:nvSpPr>
          <p:cNvPr id="3" name="Rectangle 36"/>
          <p:cNvSpPr>
            <a:spLocks noChangeArrowheads="1"/>
          </p:cNvSpPr>
          <p:nvPr/>
        </p:nvSpPr>
        <p:spPr bwMode="auto">
          <a:xfrm>
            <a:off x="4679100" y="2224202"/>
            <a:ext cx="221512" cy="967212"/>
          </a:xfrm>
          <a:prstGeom prst="rect">
            <a:avLst/>
          </a:prstGeom>
          <a:noFill/>
          <a:ln w="9525">
            <a:noFill/>
            <a:miter lim="800000"/>
            <a:headEnd/>
            <a:tailEnd/>
          </a:ln>
          <a:effectLst/>
          <a:scene3d>
            <a:camera prst="orthographicFront"/>
            <a:lightRig rig="threePt" dir="t"/>
          </a:scene3d>
        </p:spPr>
        <p:txBody>
          <a:bodyPr wrap="none" anchor="ctr"/>
          <a:lstStyle/>
          <a:p>
            <a:pPr algn="ctr">
              <a:defRPr/>
            </a:pPr>
            <a:r>
              <a:rPr lang="en-US" sz="1400" dirty="0">
                <a:solidFill>
                  <a:schemeClr val="tx2"/>
                </a:solidFill>
                <a:latin typeface="Arial" pitchFamily="34" charset="0"/>
                <a:cs typeface="Arial" pitchFamily="34" charset="0"/>
              </a:rPr>
              <a:t>2kB </a:t>
            </a:r>
            <a:br>
              <a:rPr lang="en-US" sz="1400" dirty="0">
                <a:solidFill>
                  <a:schemeClr val="tx2"/>
                </a:solidFill>
                <a:latin typeface="Arial" pitchFamily="34" charset="0"/>
                <a:cs typeface="Arial" pitchFamily="34" charset="0"/>
              </a:rPr>
            </a:br>
            <a:r>
              <a:rPr lang="en-US" sz="1400" dirty="0">
                <a:solidFill>
                  <a:schemeClr val="tx2"/>
                </a:solidFill>
                <a:latin typeface="Arial" pitchFamily="34" charset="0"/>
                <a:cs typeface="Arial" pitchFamily="34" charset="0"/>
              </a:rPr>
              <a:t>SRAM</a:t>
            </a:r>
          </a:p>
        </p:txBody>
      </p:sp>
      <p:sp>
        <p:nvSpPr>
          <p:cNvPr id="104475" name="Rectangle 27"/>
          <p:cNvSpPr>
            <a:spLocks noChangeArrowheads="1"/>
          </p:cNvSpPr>
          <p:nvPr/>
        </p:nvSpPr>
        <p:spPr bwMode="auto">
          <a:xfrm>
            <a:off x="629336" y="4542306"/>
            <a:ext cx="3228937" cy="962384"/>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lightRig rig="threePt" dir="t"/>
          </a:scene3d>
          <a:sp3d>
            <a:bevelT w="190500" h="38100"/>
          </a:sp3d>
        </p:spPr>
        <p:txBody>
          <a:bodyPr wrap="none" anchor="ctr"/>
          <a:lstStyle/>
          <a:p>
            <a:pPr algn="ctr">
              <a:defRPr/>
            </a:pPr>
            <a:endParaRPr lang="en-US"/>
          </a:p>
        </p:txBody>
      </p:sp>
      <p:sp>
        <p:nvSpPr>
          <p:cNvPr id="91165" name="TextBox 12"/>
          <p:cNvSpPr txBox="1">
            <a:spLocks noChangeArrowheads="1"/>
          </p:cNvSpPr>
          <p:nvPr/>
        </p:nvSpPr>
        <p:spPr bwMode="auto">
          <a:xfrm>
            <a:off x="1830819" y="4917429"/>
            <a:ext cx="1211947" cy="307777"/>
          </a:xfrm>
          <a:prstGeom prst="rect">
            <a:avLst/>
          </a:prstGeom>
          <a:noFill/>
          <a:ln w="9525">
            <a:noFill/>
            <a:miter lim="800000"/>
            <a:headEnd/>
            <a:tailEnd/>
          </a:ln>
          <a:scene3d>
            <a:camera prst="orthographicFront"/>
            <a:lightRig rig="threePt" dir="t"/>
          </a:scene3d>
        </p:spPr>
        <p:txBody>
          <a:bodyPr>
            <a:spAutoFit/>
          </a:bodyPr>
          <a:lstStyle/>
          <a:p>
            <a:pPr algn="ctr">
              <a:defRPr/>
            </a:pPr>
            <a:r>
              <a:rPr lang="en-US" sz="1400" dirty="0">
                <a:latin typeface="Arial" pitchFamily="34" charset="0"/>
                <a:cs typeface="Arial" pitchFamily="34" charset="0"/>
              </a:rPr>
              <a:t>24kB Flash</a:t>
            </a:r>
          </a:p>
        </p:txBody>
      </p:sp>
      <p:sp>
        <p:nvSpPr>
          <p:cNvPr id="4" name="Rectangle 36"/>
          <p:cNvSpPr>
            <a:spLocks noChangeArrowheads="1"/>
          </p:cNvSpPr>
          <p:nvPr/>
        </p:nvSpPr>
        <p:spPr bwMode="auto">
          <a:xfrm>
            <a:off x="4498521" y="4619410"/>
            <a:ext cx="559822" cy="724118"/>
          </a:xfrm>
          <a:prstGeom prst="rect">
            <a:avLst/>
          </a:prstGeom>
          <a:noFill/>
          <a:ln w="9525">
            <a:noFill/>
            <a:miter lim="800000"/>
            <a:headEnd/>
            <a:tailEnd/>
          </a:ln>
          <a:effectLst/>
          <a:scene3d>
            <a:camera prst="orthographicFront"/>
            <a:lightRig rig="threePt" dir="t"/>
          </a:scene3d>
        </p:spPr>
        <p:txBody>
          <a:bodyPr wrap="none" anchor="ctr"/>
          <a:lstStyle/>
          <a:p>
            <a:pPr algn="ctr">
              <a:defRPr/>
            </a:pPr>
            <a:r>
              <a:rPr lang="en-US" sz="1400" dirty="0">
                <a:solidFill>
                  <a:srgbClr val="0070C0"/>
                </a:solidFill>
                <a:latin typeface="Arial" pitchFamily="34" charset="0"/>
                <a:cs typeface="Arial" pitchFamily="34" charset="0"/>
              </a:rPr>
              <a:t> </a:t>
            </a:r>
            <a:r>
              <a:rPr lang="en-US" sz="1400" dirty="0">
                <a:solidFill>
                  <a:srgbClr val="FF0000"/>
                </a:solidFill>
                <a:latin typeface="Arial" pitchFamily="34" charset="0"/>
                <a:cs typeface="Arial" pitchFamily="34" charset="0"/>
              </a:rPr>
              <a:t>5kB </a:t>
            </a:r>
            <a:r>
              <a:rPr lang="en-US" sz="1400" dirty="0">
                <a:solidFill>
                  <a:schemeClr val="tx2"/>
                </a:solidFill>
                <a:latin typeface="Arial" pitchFamily="34" charset="0"/>
                <a:cs typeface="Arial" pitchFamily="34" charset="0"/>
              </a:rPr>
              <a:t/>
            </a:r>
            <a:br>
              <a:rPr lang="en-US" sz="1400" dirty="0">
                <a:solidFill>
                  <a:schemeClr val="tx2"/>
                </a:solidFill>
                <a:latin typeface="Arial" pitchFamily="34" charset="0"/>
                <a:cs typeface="Arial" pitchFamily="34" charset="0"/>
              </a:rPr>
            </a:br>
            <a:r>
              <a:rPr lang="en-US" sz="1400" dirty="0">
                <a:solidFill>
                  <a:schemeClr val="tx2"/>
                </a:solidFill>
                <a:latin typeface="Arial" pitchFamily="34" charset="0"/>
                <a:cs typeface="Arial" pitchFamily="34" charset="0"/>
              </a:rPr>
              <a:t>SRAM</a:t>
            </a:r>
          </a:p>
        </p:txBody>
      </p:sp>
      <p:sp>
        <p:nvSpPr>
          <p:cNvPr id="104472" name="Rectangle 24"/>
          <p:cNvSpPr>
            <a:spLocks noChangeArrowheads="1"/>
          </p:cNvSpPr>
          <p:nvPr/>
        </p:nvSpPr>
        <p:spPr bwMode="auto">
          <a:xfrm>
            <a:off x="5567261" y="2301844"/>
            <a:ext cx="3121035" cy="1022350"/>
          </a:xfrm>
          <a:prstGeom prst="rect">
            <a:avLst/>
          </a:prstGeom>
          <a:solidFill>
            <a:schemeClr val="tx1">
              <a:lumMod val="95000"/>
              <a:lumOff val="5000"/>
            </a:schemeClr>
          </a:solidFill>
          <a:ln w="9525">
            <a:noFill/>
            <a:miter lim="800000"/>
            <a:headEnd/>
            <a:tailEnd/>
          </a:ln>
          <a:effectLst>
            <a:outerShdw blurRad="44450" dist="27940" dir="5400000" algn="ctr">
              <a:srgbClr val="000000">
                <a:alpha val="32000"/>
              </a:srgbClr>
            </a:outerShdw>
            <a:reflection blurRad="6350" stA="50000" endA="300" endPos="38500" dist="50800" dir="5400000" sy="-100000" algn="bl" rotWithShape="0"/>
          </a:effectLst>
          <a:scene3d>
            <a:camera prst="orthographicFront"/>
            <a:lightRig rig="threePt" dir="t"/>
          </a:scene3d>
          <a:sp3d>
            <a:bevelT w="190500" h="38100"/>
          </a:sp3d>
        </p:spPr>
        <p:txBody>
          <a:bodyPr wrap="none" anchor="ctr"/>
          <a:lstStyle/>
          <a:p>
            <a:pPr algn="ctr">
              <a:defRPr/>
            </a:pPr>
            <a:r>
              <a:rPr lang="en-US" dirty="0">
                <a:solidFill>
                  <a:schemeClr val="bg1"/>
                </a:solidFill>
              </a:rPr>
              <a:t>16kB Universal  FRAM </a:t>
            </a:r>
          </a:p>
        </p:txBody>
      </p:sp>
      <p:sp>
        <p:nvSpPr>
          <p:cNvPr id="91155" name="Line 30"/>
          <p:cNvSpPr>
            <a:spLocks noChangeShapeType="1"/>
          </p:cNvSpPr>
          <p:nvPr/>
        </p:nvSpPr>
        <p:spPr bwMode="auto">
          <a:xfrm>
            <a:off x="7248525" y="2312988"/>
            <a:ext cx="0" cy="990600"/>
          </a:xfrm>
          <a:prstGeom prst="line">
            <a:avLst/>
          </a:prstGeom>
          <a:noFill/>
          <a:ln w="34925">
            <a:solidFill>
              <a:schemeClr val="bg1"/>
            </a:solidFill>
            <a:prstDash val="dashDot"/>
            <a:round/>
            <a:headEnd/>
            <a:tailEnd type="triangle" w="med" len="med"/>
          </a:ln>
          <a:scene3d>
            <a:camera prst="orthographicFront"/>
            <a:lightRig rig="threePt" dir="t"/>
          </a:scene3d>
        </p:spPr>
        <p:txBody>
          <a:bodyPr/>
          <a:lstStyle/>
          <a:p>
            <a:pPr>
              <a:defRPr/>
            </a:pPr>
            <a:endParaRPr lang="en-US">
              <a:latin typeface="Arial" pitchFamily="34" charset="0"/>
              <a:cs typeface="Arial" pitchFamily="34" charset="0"/>
            </a:endParaRPr>
          </a:p>
        </p:txBody>
      </p:sp>
      <p:sp>
        <p:nvSpPr>
          <p:cNvPr id="91156" name="Line 32"/>
          <p:cNvSpPr>
            <a:spLocks noChangeShapeType="1"/>
          </p:cNvSpPr>
          <p:nvPr/>
        </p:nvSpPr>
        <p:spPr bwMode="auto">
          <a:xfrm flipH="1">
            <a:off x="6732580" y="3121025"/>
            <a:ext cx="257175" cy="0"/>
          </a:xfrm>
          <a:prstGeom prst="line">
            <a:avLst/>
          </a:prstGeom>
          <a:noFill/>
          <a:ln w="9525">
            <a:solidFill>
              <a:schemeClr val="bg1"/>
            </a:solidFill>
            <a:round/>
            <a:headEnd w="lg" len="med"/>
            <a:tailEnd type="triangle" w="lg" len="med"/>
          </a:ln>
          <a:scene3d>
            <a:camera prst="orthographicFront"/>
            <a:lightRig rig="threePt" dir="t"/>
          </a:scene3d>
        </p:spPr>
        <p:txBody>
          <a:bodyPr/>
          <a:lstStyle/>
          <a:p>
            <a:pPr>
              <a:defRPr/>
            </a:pPr>
            <a:endParaRPr lang="en-US">
              <a:latin typeface="Arial" pitchFamily="34" charset="0"/>
              <a:cs typeface="Arial" pitchFamily="34" charset="0"/>
            </a:endParaRPr>
          </a:p>
        </p:txBody>
      </p:sp>
      <p:sp>
        <p:nvSpPr>
          <p:cNvPr id="91179" name="Line 32"/>
          <p:cNvSpPr>
            <a:spLocks noChangeShapeType="1"/>
          </p:cNvSpPr>
          <p:nvPr/>
        </p:nvSpPr>
        <p:spPr bwMode="auto">
          <a:xfrm flipH="1">
            <a:off x="7713673" y="3121025"/>
            <a:ext cx="257175" cy="0"/>
          </a:xfrm>
          <a:prstGeom prst="line">
            <a:avLst/>
          </a:prstGeom>
          <a:noFill/>
          <a:ln w="9525">
            <a:solidFill>
              <a:schemeClr val="bg1"/>
            </a:solidFill>
            <a:round/>
            <a:headEnd type="triangle" w="lg" len="med"/>
            <a:tailEnd w="lg" len="med"/>
          </a:ln>
          <a:scene3d>
            <a:camera prst="orthographicFront"/>
            <a:lightRig rig="threePt" dir="t"/>
          </a:scene3d>
        </p:spPr>
        <p:txBody>
          <a:bodyPr/>
          <a:lstStyle/>
          <a:p>
            <a:pPr>
              <a:defRPr/>
            </a:pPr>
            <a:endParaRPr lang="en-US">
              <a:latin typeface="Arial" pitchFamily="34" charset="0"/>
              <a:cs typeface="Arial" pitchFamily="34" charset="0"/>
            </a:endParaRPr>
          </a:p>
        </p:txBody>
      </p:sp>
      <p:sp>
        <p:nvSpPr>
          <p:cNvPr id="36" name="TextBox 35"/>
          <p:cNvSpPr txBox="1"/>
          <p:nvPr/>
        </p:nvSpPr>
        <p:spPr>
          <a:xfrm>
            <a:off x="5617029" y="3367317"/>
            <a:ext cx="3207657" cy="584775"/>
          </a:xfrm>
          <a:prstGeom prst="rect">
            <a:avLst/>
          </a:prstGeom>
          <a:noFill/>
          <a:scene3d>
            <a:camera prst="orthographicFront"/>
            <a:lightRig rig="threePt" dir="t"/>
          </a:scene3d>
        </p:spPr>
        <p:txBody>
          <a:bodyPr>
            <a:spAutoFit/>
          </a:bodyPr>
          <a:lstStyle/>
          <a:p>
            <a:pPr algn="ctr">
              <a:defRPr/>
            </a:pPr>
            <a:r>
              <a:rPr lang="en-US" sz="1600" dirty="0"/>
              <a:t>Data vs. program memory</a:t>
            </a:r>
          </a:p>
          <a:p>
            <a:pPr algn="ctr">
              <a:defRPr/>
            </a:pPr>
            <a:r>
              <a:rPr lang="en-US" sz="1600" dirty="0"/>
              <a:t> partitioned  as needed</a:t>
            </a:r>
            <a:endParaRPr lang="en-US" sz="1600" dirty="0">
              <a:latin typeface="Arial" pitchFamily="34" charset="0"/>
              <a:cs typeface="Arial" pitchFamily="34" charset="0"/>
            </a:endParaRPr>
          </a:p>
        </p:txBody>
      </p:sp>
      <p:cxnSp>
        <p:nvCxnSpPr>
          <p:cNvPr id="157745" name="Straight Connector 45"/>
          <p:cNvCxnSpPr>
            <a:cxnSpLocks noChangeShapeType="1"/>
          </p:cNvCxnSpPr>
          <p:nvPr/>
        </p:nvCxnSpPr>
        <p:spPr bwMode="auto">
          <a:xfrm rot="10800000" flipV="1">
            <a:off x="4486275" y="2957513"/>
            <a:ext cx="285750" cy="57150"/>
          </a:xfrm>
          <a:prstGeom prst="line">
            <a:avLst/>
          </a:prstGeom>
          <a:noFill/>
          <a:ln w="9525" algn="ctr">
            <a:solidFill>
              <a:schemeClr val="tx2"/>
            </a:solidFill>
            <a:round/>
            <a:headEnd/>
            <a:tailEnd type="arrow" w="med" len="med"/>
          </a:ln>
        </p:spPr>
      </p:cxnSp>
      <p:cxnSp>
        <p:nvCxnSpPr>
          <p:cNvPr id="157746" name="Straight Connector 46"/>
          <p:cNvCxnSpPr>
            <a:cxnSpLocks noChangeShapeType="1"/>
          </p:cNvCxnSpPr>
          <p:nvPr/>
        </p:nvCxnSpPr>
        <p:spPr bwMode="auto">
          <a:xfrm rot="10800000" flipV="1">
            <a:off x="4495800" y="4052888"/>
            <a:ext cx="285750" cy="57150"/>
          </a:xfrm>
          <a:prstGeom prst="line">
            <a:avLst/>
          </a:prstGeom>
          <a:noFill/>
          <a:ln w="9525" algn="ctr">
            <a:solidFill>
              <a:schemeClr val="tx2"/>
            </a:solidFill>
            <a:round/>
            <a:headEnd/>
            <a:tailEnd type="arrow" w="med" len="med"/>
          </a:ln>
        </p:spPr>
      </p:cxnSp>
      <p:cxnSp>
        <p:nvCxnSpPr>
          <p:cNvPr id="157747" name="Straight Connector 47"/>
          <p:cNvCxnSpPr>
            <a:cxnSpLocks noChangeShapeType="1"/>
          </p:cNvCxnSpPr>
          <p:nvPr/>
        </p:nvCxnSpPr>
        <p:spPr bwMode="auto">
          <a:xfrm rot="10800000" flipV="1">
            <a:off x="4481513" y="5238750"/>
            <a:ext cx="285750" cy="57150"/>
          </a:xfrm>
          <a:prstGeom prst="line">
            <a:avLst/>
          </a:prstGeom>
          <a:noFill/>
          <a:ln w="9525" algn="ctr">
            <a:solidFill>
              <a:schemeClr val="tx2"/>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repeatCount="3000" accel="50000" decel="50000" autoRev="1" fill="hold" nodeType="clickEffect">
                                  <p:stCondLst>
                                    <p:cond delay="0"/>
                                  </p:stCondLst>
                                  <p:childTnLst>
                                    <p:animMotion origin="layout" path="M -1.38889E-6 -7.40741E-7 L -0.0625 -7.40741E-7 " pathEditMode="relative" rAng="0" ptsTypes="AA">
                                      <p:cBhvr>
                                        <p:cTn id="6" dur="3000" fill="hold"/>
                                        <p:tgtEl>
                                          <p:spTgt spid="91155"/>
                                        </p:tgtEl>
                                        <p:attrNameLst>
                                          <p:attrName>ppt_x</p:attrName>
                                          <p:attrName>ppt_y</p:attrName>
                                        </p:attrNameLst>
                                      </p:cBhvr>
                                      <p:rCtr x="-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idx="4294967295"/>
          </p:nvPr>
        </p:nvSpPr>
        <p:spPr bwMode="auto">
          <a:xfrm>
            <a:off x="333375" y="0"/>
            <a:ext cx="8458200" cy="1189038"/>
          </a:xfrm>
          <a:prstGeom prst="rect">
            <a:avLst/>
          </a:prstGeom>
          <a:solidFill>
            <a:srgbClr val="FFFFFF"/>
          </a:solidFill>
          <a:ln>
            <a:solidFill>
              <a:srgbClr val="000000"/>
            </a:solidFill>
            <a:miter lim="800000"/>
            <a:headEnd/>
            <a:tailEnd/>
          </a:ln>
        </p:spPr>
        <p:txBody>
          <a:bodyPr anchor="ctr"/>
          <a:lstStyle/>
          <a:p>
            <a:r>
              <a:rPr lang="en-US" b="0" smtClean="0"/>
              <a:t>Understanding FRAM Technology</a:t>
            </a:r>
          </a:p>
        </p:txBody>
      </p:sp>
      <p:sp>
        <p:nvSpPr>
          <p:cNvPr id="159746" name="Rectangle 3"/>
          <p:cNvSpPr>
            <a:spLocks noGrp="1" noChangeArrowheads="1"/>
          </p:cNvSpPr>
          <p:nvPr>
            <p:ph type="body" sz="half" idx="4294967295"/>
          </p:nvPr>
        </p:nvSpPr>
        <p:spPr bwMode="auto">
          <a:xfrm>
            <a:off x="333375" y="1185863"/>
            <a:ext cx="4157663" cy="4692650"/>
          </a:xfrm>
          <a:prstGeom prst="rect">
            <a:avLst/>
          </a:prstGeom>
          <a:solidFill>
            <a:srgbClr val="FFFFFF"/>
          </a:solidFill>
          <a:ln>
            <a:solidFill>
              <a:srgbClr val="000000"/>
            </a:solidFill>
            <a:miter lim="800000"/>
            <a:headEnd/>
            <a:tailEnd/>
          </a:ln>
        </p:spPr>
        <p:txBody>
          <a:bodyPr/>
          <a:lstStyle/>
          <a:p>
            <a:pPr lvl="1">
              <a:lnSpc>
                <a:spcPct val="150000"/>
              </a:lnSpc>
              <a:buFont typeface="Wingdings" pitchFamily="2" charset="2"/>
              <a:buChar char="Ø"/>
            </a:pPr>
            <a:r>
              <a:rPr lang="en-US" smtClean="0"/>
              <a:t>Is like DRAM; except data stored in crystal state, not charge</a:t>
            </a:r>
          </a:p>
          <a:p>
            <a:pPr lvl="2">
              <a:lnSpc>
                <a:spcPct val="150000"/>
              </a:lnSpc>
            </a:pPr>
            <a:r>
              <a:rPr lang="en-US" i="1" smtClean="0"/>
              <a:t>Read/write access and cycle times similar to DRAM</a:t>
            </a:r>
          </a:p>
          <a:p>
            <a:pPr lvl="1">
              <a:lnSpc>
                <a:spcPct val="150000"/>
              </a:lnSpc>
              <a:buFont typeface="Wingdings" pitchFamily="2" charset="2"/>
              <a:buChar char="Ø"/>
            </a:pPr>
            <a:r>
              <a:rPr lang="en-US" smtClean="0"/>
              <a:t>Is a Random Access Memory - Each bit read/written individually</a:t>
            </a:r>
          </a:p>
          <a:p>
            <a:pPr lvl="1">
              <a:lnSpc>
                <a:spcPct val="150000"/>
              </a:lnSpc>
              <a:buFont typeface="Wingdings" pitchFamily="2" charset="2"/>
              <a:buChar char="Ø"/>
            </a:pPr>
            <a:r>
              <a:rPr lang="en-US" smtClean="0"/>
              <a:t>Features a simple single step write process – no separate erase then write cycle (unlike Flash)</a:t>
            </a:r>
          </a:p>
          <a:p>
            <a:endParaRPr lang="en-US" sz="2000" smtClean="0"/>
          </a:p>
        </p:txBody>
      </p:sp>
      <p:sp>
        <p:nvSpPr>
          <p:cNvPr id="159747" name="Text Box 5"/>
          <p:cNvSpPr txBox="1">
            <a:spLocks noChangeArrowheads="1"/>
          </p:cNvSpPr>
          <p:nvPr/>
        </p:nvSpPr>
        <p:spPr bwMode="auto">
          <a:xfrm>
            <a:off x="5351463" y="4319588"/>
            <a:ext cx="2789237" cy="517525"/>
          </a:xfrm>
          <a:prstGeom prst="rect">
            <a:avLst/>
          </a:prstGeom>
          <a:noFill/>
          <a:ln w="9525">
            <a:noFill/>
            <a:miter lim="800000"/>
            <a:headEnd/>
            <a:tailEnd/>
          </a:ln>
        </p:spPr>
        <p:txBody>
          <a:bodyPr>
            <a:spAutoFit/>
          </a:bodyPr>
          <a:lstStyle/>
          <a:p>
            <a:r>
              <a:rPr lang="en-US" sz="1400" b="1" i="1">
                <a:solidFill>
                  <a:schemeClr val="accent2"/>
                </a:solidFill>
              </a:rPr>
              <a:t>PZT Crystal Structure - Crystal Polarization Change</a:t>
            </a:r>
          </a:p>
        </p:txBody>
      </p:sp>
      <p:sp>
        <p:nvSpPr>
          <p:cNvPr id="159748" name="Text Box 66"/>
          <p:cNvSpPr txBox="1">
            <a:spLocks noChangeArrowheads="1"/>
          </p:cNvSpPr>
          <p:nvPr/>
        </p:nvSpPr>
        <p:spPr bwMode="auto">
          <a:xfrm rot="10800000" flipV="1">
            <a:off x="5595938" y="4049713"/>
            <a:ext cx="1706562" cy="214312"/>
          </a:xfrm>
          <a:prstGeom prst="rect">
            <a:avLst/>
          </a:prstGeom>
          <a:solidFill>
            <a:schemeClr val="bg1"/>
          </a:solidFill>
          <a:ln w="9525">
            <a:noFill/>
            <a:miter lim="800000"/>
            <a:headEnd/>
            <a:tailEnd/>
          </a:ln>
        </p:spPr>
        <p:txBody>
          <a:bodyPr>
            <a:spAutoFit/>
          </a:bodyPr>
          <a:lstStyle/>
          <a:p>
            <a:pPr algn="ctr"/>
            <a:r>
              <a:rPr lang="en-US" sz="800">
                <a:solidFill>
                  <a:srgbClr val="777777"/>
                </a:solidFill>
              </a:rPr>
              <a:t>Photo: Ramtron Corporation</a:t>
            </a:r>
          </a:p>
        </p:txBody>
      </p:sp>
      <p:pic>
        <p:nvPicPr>
          <p:cNvPr id="159749" name="Picture 8"/>
          <p:cNvPicPr>
            <a:picLocks noChangeAspect="1" noChangeArrowheads="1"/>
          </p:cNvPicPr>
          <p:nvPr/>
        </p:nvPicPr>
        <p:blipFill>
          <a:blip r:embed="rId2"/>
          <a:srcRect/>
          <a:stretch>
            <a:fillRect/>
          </a:stretch>
        </p:blipFill>
        <p:spPr bwMode="auto">
          <a:xfrm>
            <a:off x="5775325" y="1717675"/>
            <a:ext cx="234315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idx="4294967295"/>
          </p:nvPr>
        </p:nvSpPr>
        <p:spPr bwMode="auto">
          <a:xfrm>
            <a:off x="333375" y="0"/>
            <a:ext cx="8458200" cy="1189038"/>
          </a:xfrm>
          <a:prstGeom prst="rect">
            <a:avLst/>
          </a:prstGeom>
          <a:solidFill>
            <a:srgbClr val="FFFFFF"/>
          </a:solidFill>
          <a:ln>
            <a:solidFill>
              <a:srgbClr val="000000"/>
            </a:solidFill>
            <a:miter lim="800000"/>
            <a:headEnd/>
            <a:tailEnd/>
          </a:ln>
        </p:spPr>
        <p:txBody>
          <a:bodyPr anchor="ctr"/>
          <a:lstStyle/>
          <a:p>
            <a:r>
              <a:rPr lang="en-US" b="0" smtClean="0"/>
              <a:t>Understanding FRAM Technology</a:t>
            </a:r>
          </a:p>
        </p:txBody>
      </p:sp>
      <p:grpSp>
        <p:nvGrpSpPr>
          <p:cNvPr id="160770" name="Group 63"/>
          <p:cNvGrpSpPr>
            <a:grpSpLocks/>
          </p:cNvGrpSpPr>
          <p:nvPr/>
        </p:nvGrpSpPr>
        <p:grpSpPr bwMode="auto">
          <a:xfrm>
            <a:off x="431800" y="1028700"/>
            <a:ext cx="8350250" cy="2895600"/>
            <a:chOff x="327" y="2283"/>
            <a:chExt cx="5260" cy="1824"/>
          </a:xfrm>
        </p:grpSpPr>
        <p:pic>
          <p:nvPicPr>
            <p:cNvPr id="160808" name="Picture 138" descr="BOX 4"/>
            <p:cNvPicPr>
              <a:picLocks noChangeAspect="1" noChangeArrowheads="1"/>
            </p:cNvPicPr>
            <p:nvPr/>
          </p:nvPicPr>
          <p:blipFill>
            <a:blip r:embed="rId2"/>
            <a:srcRect/>
            <a:stretch>
              <a:fillRect/>
            </a:stretch>
          </p:blipFill>
          <p:spPr bwMode="auto">
            <a:xfrm>
              <a:off x="327" y="2283"/>
              <a:ext cx="5260" cy="1824"/>
            </a:xfrm>
            <a:prstGeom prst="rect">
              <a:avLst/>
            </a:prstGeom>
            <a:noFill/>
            <a:ln w="9525">
              <a:noFill/>
              <a:miter lim="800000"/>
              <a:headEnd/>
              <a:tailEnd/>
            </a:ln>
          </p:spPr>
        </p:pic>
        <p:sp>
          <p:nvSpPr>
            <p:cNvPr id="160809" name="Rectangle 117"/>
            <p:cNvSpPr>
              <a:spLocks noChangeArrowheads="1"/>
            </p:cNvSpPr>
            <p:nvPr/>
          </p:nvSpPr>
          <p:spPr bwMode="auto">
            <a:xfrm>
              <a:off x="3455" y="2329"/>
              <a:ext cx="1655" cy="577"/>
            </a:xfrm>
            <a:prstGeom prst="rect">
              <a:avLst/>
            </a:prstGeom>
            <a:noFill/>
            <a:ln w="9525" algn="ctr">
              <a:noFill/>
              <a:miter lim="800000"/>
              <a:headEnd/>
              <a:tailEnd/>
            </a:ln>
          </p:spPr>
          <p:txBody>
            <a:bodyPr>
              <a:spAutoFit/>
            </a:bodyPr>
            <a:lstStyle/>
            <a:p>
              <a:pPr>
                <a:spcBef>
                  <a:spcPct val="20000"/>
                </a:spcBef>
              </a:pPr>
              <a:r>
                <a:rPr lang="en-US" b="1"/>
                <a:t>WRITE: Apply voltage to plate line (write ‘0’) or bit line (write ‘1’)</a:t>
              </a:r>
            </a:p>
          </p:txBody>
        </p:sp>
        <p:sp>
          <p:nvSpPr>
            <p:cNvPr id="160810" name="Line 121"/>
            <p:cNvSpPr>
              <a:spLocks noChangeShapeType="1"/>
            </p:cNvSpPr>
            <p:nvPr/>
          </p:nvSpPr>
          <p:spPr bwMode="auto">
            <a:xfrm>
              <a:off x="1223" y="3609"/>
              <a:ext cx="1584" cy="0"/>
            </a:xfrm>
            <a:prstGeom prst="line">
              <a:avLst/>
            </a:prstGeom>
            <a:noFill/>
            <a:ln w="38100" cmpd="dbl">
              <a:solidFill>
                <a:srgbClr val="503B00"/>
              </a:solidFill>
              <a:round/>
              <a:headEnd/>
              <a:tailEnd/>
            </a:ln>
          </p:spPr>
          <p:txBody>
            <a:bodyPr/>
            <a:lstStyle/>
            <a:p>
              <a:endParaRPr lang="ru-RU"/>
            </a:p>
          </p:txBody>
        </p:sp>
        <p:grpSp>
          <p:nvGrpSpPr>
            <p:cNvPr id="160811" name="AutoShape 122"/>
            <p:cNvGrpSpPr>
              <a:grpSpLocks/>
            </p:cNvGrpSpPr>
            <p:nvPr/>
          </p:nvGrpSpPr>
          <p:grpSpPr bwMode="auto">
            <a:xfrm>
              <a:off x="1543" y="3045"/>
              <a:ext cx="468" cy="349"/>
              <a:chOff x="2212848" y="5047488"/>
              <a:chExt cx="743712" cy="554736"/>
            </a:xfrm>
          </p:grpSpPr>
          <p:pic>
            <p:nvPicPr>
              <p:cNvPr id="160830" name="AutoShape 122"/>
              <p:cNvPicPr>
                <a:picLocks noChangeArrowheads="1"/>
              </p:cNvPicPr>
              <p:nvPr/>
            </p:nvPicPr>
            <p:blipFill>
              <a:blip r:embed="rId3"/>
              <a:srcRect/>
              <a:stretch>
                <a:fillRect/>
              </a:stretch>
            </p:blipFill>
            <p:spPr bwMode="auto">
              <a:xfrm>
                <a:off x="2212848" y="5047488"/>
                <a:ext cx="743712" cy="554736"/>
              </a:xfrm>
              <a:prstGeom prst="rect">
                <a:avLst/>
              </a:prstGeom>
              <a:noFill/>
              <a:ln w="9525">
                <a:noFill/>
                <a:miter lim="800000"/>
                <a:headEnd/>
                <a:tailEnd/>
              </a:ln>
            </p:spPr>
          </p:pic>
          <p:sp>
            <p:nvSpPr>
              <p:cNvPr id="160831" name="Text Box 117"/>
              <p:cNvSpPr txBox="1">
                <a:spLocks noChangeArrowheads="1"/>
              </p:cNvSpPr>
              <p:nvPr/>
            </p:nvSpPr>
            <p:spPr bwMode="auto">
              <a:xfrm rot="-3792488">
                <a:off x="2551787" y="5116599"/>
                <a:ext cx="254794" cy="334962"/>
              </a:xfrm>
              <a:prstGeom prst="rect">
                <a:avLst/>
              </a:prstGeom>
              <a:noFill/>
              <a:ln w="9525">
                <a:noFill/>
                <a:miter lim="800000"/>
                <a:headEnd/>
                <a:tailEnd/>
              </a:ln>
            </p:spPr>
            <p:txBody>
              <a:bodyPr rot="10800000" wrap="none" anchor="ctr"/>
              <a:lstStyle/>
              <a:p>
                <a:pPr algn="ctr" eaLnBrk="0" hangingPunct="0"/>
                <a:endParaRPr lang="ru-RU" sz="1400" b="1">
                  <a:solidFill>
                    <a:srgbClr val="000000"/>
                  </a:solidFill>
                </a:endParaRPr>
              </a:p>
            </p:txBody>
          </p:sp>
        </p:grpSp>
        <p:pic>
          <p:nvPicPr>
            <p:cNvPr id="160812" name="Picture 123"/>
            <p:cNvPicPr>
              <a:picLocks noChangeAspect="1" noChangeArrowheads="1"/>
            </p:cNvPicPr>
            <p:nvPr/>
          </p:nvPicPr>
          <p:blipFill>
            <a:blip r:embed="rId4"/>
            <a:srcRect/>
            <a:stretch>
              <a:fillRect/>
            </a:stretch>
          </p:blipFill>
          <p:spPr bwMode="auto">
            <a:xfrm>
              <a:off x="1853" y="3079"/>
              <a:ext cx="234" cy="319"/>
            </a:xfrm>
            <a:prstGeom prst="rect">
              <a:avLst/>
            </a:prstGeom>
            <a:noFill/>
            <a:ln w="9525">
              <a:noFill/>
              <a:miter lim="800000"/>
              <a:headEnd/>
              <a:tailEnd/>
            </a:ln>
          </p:spPr>
        </p:pic>
        <p:sp>
          <p:nvSpPr>
            <p:cNvPr id="160813" name="Line 124"/>
            <p:cNvSpPr>
              <a:spLocks noChangeShapeType="1"/>
            </p:cNvSpPr>
            <p:nvPr/>
          </p:nvSpPr>
          <p:spPr bwMode="auto">
            <a:xfrm>
              <a:off x="1110" y="2697"/>
              <a:ext cx="1632" cy="0"/>
            </a:xfrm>
            <a:prstGeom prst="line">
              <a:avLst/>
            </a:prstGeom>
            <a:noFill/>
            <a:ln w="38100" cmpd="dbl">
              <a:solidFill>
                <a:srgbClr val="503B00"/>
              </a:solidFill>
              <a:round/>
              <a:headEnd/>
              <a:tailEnd/>
            </a:ln>
          </p:spPr>
          <p:txBody>
            <a:bodyPr/>
            <a:lstStyle/>
            <a:p>
              <a:endParaRPr lang="ru-RU"/>
            </a:p>
          </p:txBody>
        </p:sp>
        <p:sp>
          <p:nvSpPr>
            <p:cNvPr id="160814" name="Text Box 125"/>
            <p:cNvSpPr txBox="1">
              <a:spLocks noChangeArrowheads="1"/>
            </p:cNvSpPr>
            <p:nvPr/>
          </p:nvSpPr>
          <p:spPr bwMode="auto">
            <a:xfrm>
              <a:off x="1022" y="3417"/>
              <a:ext cx="499" cy="212"/>
            </a:xfrm>
            <a:prstGeom prst="rect">
              <a:avLst/>
            </a:prstGeom>
            <a:noFill/>
            <a:ln w="9525">
              <a:noFill/>
              <a:miter lim="800000"/>
              <a:headEnd/>
              <a:tailEnd/>
            </a:ln>
          </p:spPr>
          <p:txBody>
            <a:bodyPr wrap="none">
              <a:spAutoFit/>
            </a:bodyPr>
            <a:lstStyle/>
            <a:p>
              <a:r>
                <a:rPr lang="en-US" sz="1600"/>
                <a:t>Bit line</a:t>
              </a:r>
            </a:p>
          </p:txBody>
        </p:sp>
        <p:sp>
          <p:nvSpPr>
            <p:cNvPr id="160815" name="Text Box 126"/>
            <p:cNvSpPr txBox="1">
              <a:spLocks noChangeArrowheads="1"/>
            </p:cNvSpPr>
            <p:nvPr/>
          </p:nvSpPr>
          <p:spPr bwMode="auto">
            <a:xfrm>
              <a:off x="680" y="2697"/>
              <a:ext cx="641" cy="212"/>
            </a:xfrm>
            <a:prstGeom prst="rect">
              <a:avLst/>
            </a:prstGeom>
            <a:noFill/>
            <a:ln w="9525">
              <a:noFill/>
              <a:miter lim="800000"/>
              <a:headEnd/>
              <a:tailEnd/>
            </a:ln>
          </p:spPr>
          <p:txBody>
            <a:bodyPr wrap="none">
              <a:spAutoFit/>
            </a:bodyPr>
            <a:lstStyle/>
            <a:p>
              <a:r>
                <a:rPr lang="en-US" sz="1600"/>
                <a:t>Plate line</a:t>
              </a:r>
            </a:p>
          </p:txBody>
        </p:sp>
        <p:sp>
          <p:nvSpPr>
            <p:cNvPr id="160816" name="Line 127"/>
            <p:cNvSpPr>
              <a:spLocks noChangeShapeType="1"/>
            </p:cNvSpPr>
            <p:nvPr/>
          </p:nvSpPr>
          <p:spPr bwMode="auto">
            <a:xfrm flipH="1">
              <a:off x="1821" y="3469"/>
              <a:ext cx="0" cy="136"/>
            </a:xfrm>
            <a:prstGeom prst="line">
              <a:avLst/>
            </a:prstGeom>
            <a:noFill/>
            <a:ln w="9525">
              <a:solidFill>
                <a:srgbClr val="503B00"/>
              </a:solidFill>
              <a:round/>
              <a:headEnd/>
              <a:tailEnd/>
            </a:ln>
          </p:spPr>
          <p:txBody>
            <a:bodyPr/>
            <a:lstStyle/>
            <a:p>
              <a:endParaRPr lang="ru-RU"/>
            </a:p>
          </p:txBody>
        </p:sp>
        <p:sp>
          <p:nvSpPr>
            <p:cNvPr id="160817" name="Text Box 128"/>
            <p:cNvSpPr txBox="1">
              <a:spLocks noChangeArrowheads="1"/>
            </p:cNvSpPr>
            <p:nvPr/>
          </p:nvSpPr>
          <p:spPr bwMode="auto">
            <a:xfrm>
              <a:off x="2381" y="3221"/>
              <a:ext cx="990" cy="336"/>
            </a:xfrm>
            <a:prstGeom prst="rect">
              <a:avLst/>
            </a:prstGeom>
            <a:noFill/>
            <a:ln w="9525">
              <a:noFill/>
              <a:miter lim="800000"/>
              <a:headEnd/>
              <a:tailEnd/>
            </a:ln>
          </p:spPr>
          <p:txBody>
            <a:bodyPr wrap="none">
              <a:spAutoFit/>
            </a:bodyPr>
            <a:lstStyle/>
            <a:p>
              <a:pPr algn="ctr">
                <a:lnSpc>
                  <a:spcPct val="90000"/>
                </a:lnSpc>
              </a:pPr>
              <a:r>
                <a:rPr lang="en-US" sz="1600" b="1"/>
                <a:t>Large Induced</a:t>
              </a:r>
            </a:p>
            <a:p>
              <a:pPr algn="ctr">
                <a:lnSpc>
                  <a:spcPct val="90000"/>
                </a:lnSpc>
              </a:pPr>
              <a:r>
                <a:rPr lang="en-US" sz="1600" b="1"/>
                <a:t>Charge (Q)</a:t>
              </a:r>
            </a:p>
          </p:txBody>
        </p:sp>
        <p:sp>
          <p:nvSpPr>
            <p:cNvPr id="160818" name="Line 129"/>
            <p:cNvSpPr>
              <a:spLocks noChangeShapeType="1"/>
            </p:cNvSpPr>
            <p:nvPr/>
          </p:nvSpPr>
          <p:spPr bwMode="auto">
            <a:xfrm flipH="1">
              <a:off x="2279" y="3417"/>
              <a:ext cx="248" cy="112"/>
            </a:xfrm>
            <a:prstGeom prst="line">
              <a:avLst/>
            </a:prstGeom>
            <a:noFill/>
            <a:ln w="19050">
              <a:solidFill>
                <a:schemeClr val="tx1"/>
              </a:solidFill>
              <a:round/>
              <a:headEnd/>
              <a:tailEnd type="triangle" w="med" len="med"/>
            </a:ln>
          </p:spPr>
          <p:txBody>
            <a:bodyPr/>
            <a:lstStyle/>
            <a:p>
              <a:endParaRPr lang="ru-RU"/>
            </a:p>
          </p:txBody>
        </p:sp>
        <p:sp>
          <p:nvSpPr>
            <p:cNvPr id="160819" name="Line 130"/>
            <p:cNvSpPr>
              <a:spLocks noChangeShapeType="1"/>
            </p:cNvSpPr>
            <p:nvPr/>
          </p:nvSpPr>
          <p:spPr bwMode="auto">
            <a:xfrm>
              <a:off x="1837" y="2701"/>
              <a:ext cx="0" cy="216"/>
            </a:xfrm>
            <a:prstGeom prst="line">
              <a:avLst/>
            </a:prstGeom>
            <a:noFill/>
            <a:ln w="9525">
              <a:solidFill>
                <a:srgbClr val="503B00"/>
              </a:solidFill>
              <a:round/>
              <a:headEnd/>
              <a:tailEnd/>
            </a:ln>
          </p:spPr>
          <p:txBody>
            <a:bodyPr/>
            <a:lstStyle/>
            <a:p>
              <a:endParaRPr lang="ru-RU"/>
            </a:p>
          </p:txBody>
        </p:sp>
        <p:sp>
          <p:nvSpPr>
            <p:cNvPr id="160820" name="AutoShape 131"/>
            <p:cNvSpPr>
              <a:spLocks noChangeArrowheads="1"/>
            </p:cNvSpPr>
            <p:nvPr/>
          </p:nvSpPr>
          <p:spPr bwMode="auto">
            <a:xfrm rot="8334439" flipH="1" flipV="1">
              <a:off x="1559" y="2532"/>
              <a:ext cx="165" cy="407"/>
            </a:xfrm>
            <a:prstGeom prst="lightningBolt">
              <a:avLst/>
            </a:prstGeom>
            <a:solidFill>
              <a:srgbClr val="F4F917"/>
            </a:solidFill>
            <a:ln w="9525">
              <a:solidFill>
                <a:schemeClr val="tx1"/>
              </a:solidFill>
              <a:miter lim="800000"/>
              <a:headEnd/>
              <a:tailEnd/>
            </a:ln>
          </p:spPr>
          <p:txBody>
            <a:bodyPr wrap="none" anchor="ctr"/>
            <a:lstStyle/>
            <a:p>
              <a:pPr algn="ctr" eaLnBrk="0" hangingPunct="0"/>
              <a:endParaRPr lang="ru-RU" sz="1400" b="1">
                <a:solidFill>
                  <a:srgbClr val="000000"/>
                </a:solidFill>
              </a:endParaRPr>
            </a:p>
          </p:txBody>
        </p:sp>
        <p:sp>
          <p:nvSpPr>
            <p:cNvPr id="160821" name="AutoShape 132"/>
            <p:cNvSpPr>
              <a:spLocks noChangeArrowheads="1"/>
            </p:cNvSpPr>
            <p:nvPr/>
          </p:nvSpPr>
          <p:spPr bwMode="auto">
            <a:xfrm rot="8334439" flipH="1" flipV="1">
              <a:off x="1559" y="2528"/>
              <a:ext cx="165" cy="407"/>
            </a:xfrm>
            <a:prstGeom prst="lightningBolt">
              <a:avLst/>
            </a:prstGeom>
            <a:solidFill>
              <a:schemeClr val="tx2"/>
            </a:solidFill>
            <a:ln w="9525">
              <a:solidFill>
                <a:schemeClr val="tx1"/>
              </a:solidFill>
              <a:miter lim="800000"/>
              <a:headEnd/>
              <a:tailEnd/>
            </a:ln>
          </p:spPr>
          <p:txBody>
            <a:bodyPr wrap="none" anchor="ctr"/>
            <a:lstStyle/>
            <a:p>
              <a:pPr algn="ctr" eaLnBrk="0" hangingPunct="0"/>
              <a:endParaRPr lang="ru-RU" sz="1400" b="1">
                <a:solidFill>
                  <a:srgbClr val="000000"/>
                </a:solidFill>
              </a:endParaRPr>
            </a:p>
          </p:txBody>
        </p:sp>
        <p:sp>
          <p:nvSpPr>
            <p:cNvPr id="160822" name="AutoShape 133"/>
            <p:cNvSpPr>
              <a:spLocks noChangeArrowheads="1"/>
            </p:cNvSpPr>
            <p:nvPr/>
          </p:nvSpPr>
          <p:spPr bwMode="auto">
            <a:xfrm>
              <a:off x="2175" y="3477"/>
              <a:ext cx="200" cy="264"/>
            </a:xfrm>
            <a:prstGeom prst="star4">
              <a:avLst>
                <a:gd name="adj" fmla="val 12500"/>
              </a:avLst>
            </a:prstGeom>
            <a:solidFill>
              <a:schemeClr val="accent1"/>
            </a:solidFill>
            <a:ln w="9525">
              <a:solidFill>
                <a:schemeClr val="tx1"/>
              </a:solidFill>
              <a:miter lim="800000"/>
              <a:headEnd/>
              <a:tailEnd/>
            </a:ln>
          </p:spPr>
          <p:txBody>
            <a:bodyPr wrap="none" anchor="ctr"/>
            <a:lstStyle/>
            <a:p>
              <a:pPr algn="ctr" eaLnBrk="0" hangingPunct="0"/>
              <a:endParaRPr lang="ru-RU" sz="1400" b="1">
                <a:solidFill>
                  <a:srgbClr val="000000"/>
                </a:solidFill>
              </a:endParaRPr>
            </a:p>
          </p:txBody>
        </p:sp>
        <p:sp>
          <p:nvSpPr>
            <p:cNvPr id="160823" name="Text Box 134"/>
            <p:cNvSpPr txBox="1">
              <a:spLocks noChangeArrowheads="1"/>
            </p:cNvSpPr>
            <p:nvPr/>
          </p:nvSpPr>
          <p:spPr bwMode="auto">
            <a:xfrm>
              <a:off x="629" y="2355"/>
              <a:ext cx="2544" cy="250"/>
            </a:xfrm>
            <a:prstGeom prst="rect">
              <a:avLst/>
            </a:prstGeom>
            <a:noFill/>
            <a:ln w="57150" cmpd="thinThick">
              <a:noFill/>
              <a:miter lim="800000"/>
              <a:headEnd/>
              <a:tailEnd/>
            </a:ln>
          </p:spPr>
          <p:txBody>
            <a:bodyPr>
              <a:spAutoFit/>
            </a:bodyPr>
            <a:lstStyle/>
            <a:p>
              <a:r>
                <a:rPr lang="en-US" sz="2000" b="1"/>
                <a:t>Programming Data to FRAM</a:t>
              </a:r>
              <a:endParaRPr lang="en-US" sz="1600" b="1"/>
            </a:p>
          </p:txBody>
        </p:sp>
        <p:sp>
          <p:nvSpPr>
            <p:cNvPr id="160824" name="AutoShape 135" descr="Light vertical"/>
            <p:cNvSpPr>
              <a:spLocks noChangeArrowheads="1"/>
            </p:cNvSpPr>
            <p:nvPr/>
          </p:nvSpPr>
          <p:spPr bwMode="auto">
            <a:xfrm>
              <a:off x="1415" y="2924"/>
              <a:ext cx="816" cy="576"/>
            </a:xfrm>
            <a:prstGeom prst="cube">
              <a:avLst>
                <a:gd name="adj" fmla="val 8856"/>
              </a:avLst>
            </a:prstGeom>
            <a:pattFill prst="ltVert">
              <a:fgClr>
                <a:schemeClr val="bg2"/>
              </a:fgClr>
              <a:bgClr>
                <a:srgbClr val="FFA3A3"/>
              </a:bgClr>
            </a:pattFill>
            <a:ln w="9525">
              <a:solidFill>
                <a:schemeClr val="tx1"/>
              </a:solidFill>
              <a:miter lim="800000"/>
              <a:headEnd/>
              <a:tailEnd/>
            </a:ln>
          </p:spPr>
          <p:txBody>
            <a:bodyPr wrap="none" anchor="ctr"/>
            <a:lstStyle/>
            <a:p>
              <a:pPr algn="ctr" eaLnBrk="0" hangingPunct="0"/>
              <a:endParaRPr lang="ru-RU" sz="1400" b="1">
                <a:solidFill>
                  <a:srgbClr val="000000"/>
                </a:solidFill>
              </a:endParaRPr>
            </a:p>
          </p:txBody>
        </p:sp>
        <p:grpSp>
          <p:nvGrpSpPr>
            <p:cNvPr id="160825" name="AutoShape 136"/>
            <p:cNvGrpSpPr>
              <a:grpSpLocks/>
            </p:cNvGrpSpPr>
            <p:nvPr/>
          </p:nvGrpSpPr>
          <p:grpSpPr bwMode="auto">
            <a:xfrm>
              <a:off x="1543" y="3045"/>
              <a:ext cx="468" cy="349"/>
              <a:chOff x="2212848" y="5047488"/>
              <a:chExt cx="743712" cy="554736"/>
            </a:xfrm>
          </p:grpSpPr>
          <p:pic>
            <p:nvPicPr>
              <p:cNvPr id="160828" name="AutoShape 136"/>
              <p:cNvPicPr>
                <a:picLocks noChangeArrowheads="1"/>
              </p:cNvPicPr>
              <p:nvPr/>
            </p:nvPicPr>
            <p:blipFill>
              <a:blip r:embed="rId3"/>
              <a:srcRect/>
              <a:stretch>
                <a:fillRect/>
              </a:stretch>
            </p:blipFill>
            <p:spPr bwMode="auto">
              <a:xfrm>
                <a:off x="2212848" y="5047488"/>
                <a:ext cx="743712" cy="554736"/>
              </a:xfrm>
              <a:prstGeom prst="rect">
                <a:avLst/>
              </a:prstGeom>
              <a:noFill/>
              <a:ln w="9525">
                <a:noFill/>
                <a:miter lim="800000"/>
                <a:headEnd/>
                <a:tailEnd/>
              </a:ln>
            </p:spPr>
          </p:pic>
          <p:sp>
            <p:nvSpPr>
              <p:cNvPr id="160829" name="Text Box 133"/>
              <p:cNvSpPr txBox="1">
                <a:spLocks noChangeArrowheads="1"/>
              </p:cNvSpPr>
              <p:nvPr/>
            </p:nvSpPr>
            <p:spPr bwMode="auto">
              <a:xfrm rot="-3792488">
                <a:off x="2551787" y="5116599"/>
                <a:ext cx="254794" cy="334962"/>
              </a:xfrm>
              <a:prstGeom prst="rect">
                <a:avLst/>
              </a:prstGeom>
              <a:noFill/>
              <a:ln w="9525">
                <a:noFill/>
                <a:miter lim="800000"/>
                <a:headEnd/>
                <a:tailEnd/>
              </a:ln>
            </p:spPr>
            <p:txBody>
              <a:bodyPr rot="10800000" wrap="none" anchor="ctr"/>
              <a:lstStyle/>
              <a:p>
                <a:pPr algn="ctr" eaLnBrk="0" hangingPunct="0"/>
                <a:endParaRPr lang="ru-RU" sz="1400" b="1">
                  <a:solidFill>
                    <a:srgbClr val="000000"/>
                  </a:solidFill>
                </a:endParaRPr>
              </a:p>
            </p:txBody>
          </p:sp>
        </p:grpSp>
        <p:pic>
          <p:nvPicPr>
            <p:cNvPr id="160826" name="Picture 137"/>
            <p:cNvPicPr>
              <a:picLocks noChangeAspect="1" noChangeArrowheads="1"/>
            </p:cNvPicPr>
            <p:nvPr/>
          </p:nvPicPr>
          <p:blipFill>
            <a:blip r:embed="rId4"/>
            <a:srcRect/>
            <a:stretch>
              <a:fillRect/>
            </a:stretch>
          </p:blipFill>
          <p:spPr bwMode="auto">
            <a:xfrm>
              <a:off x="1853" y="3086"/>
              <a:ext cx="234" cy="319"/>
            </a:xfrm>
            <a:prstGeom prst="rect">
              <a:avLst/>
            </a:prstGeom>
            <a:noFill/>
            <a:ln w="9525">
              <a:noFill/>
              <a:miter lim="800000"/>
              <a:headEnd/>
              <a:tailEnd/>
            </a:ln>
          </p:spPr>
        </p:pic>
        <p:sp>
          <p:nvSpPr>
            <p:cNvPr id="160827" name="AutoShape 138"/>
            <p:cNvSpPr>
              <a:spLocks noChangeArrowheads="1"/>
            </p:cNvSpPr>
            <p:nvPr/>
          </p:nvSpPr>
          <p:spPr bwMode="auto">
            <a:xfrm rot="4353708" flipH="1" flipV="1">
              <a:off x="1559" y="3467"/>
              <a:ext cx="165" cy="407"/>
            </a:xfrm>
            <a:prstGeom prst="lightningBolt">
              <a:avLst/>
            </a:prstGeom>
            <a:solidFill>
              <a:schemeClr val="tx2"/>
            </a:solidFill>
            <a:ln w="9525">
              <a:solidFill>
                <a:schemeClr val="tx1"/>
              </a:solidFill>
              <a:miter lim="800000"/>
              <a:headEnd/>
              <a:tailEnd/>
            </a:ln>
          </p:spPr>
          <p:txBody>
            <a:bodyPr rot="10800000" wrap="none" anchor="ctr"/>
            <a:lstStyle/>
            <a:p>
              <a:pPr algn="ctr" eaLnBrk="0" hangingPunct="0"/>
              <a:endParaRPr lang="ru-RU" sz="1400" b="1">
                <a:solidFill>
                  <a:srgbClr val="000000"/>
                </a:solidFill>
              </a:endParaRPr>
            </a:p>
          </p:txBody>
        </p:sp>
      </p:grpSp>
      <p:grpSp>
        <p:nvGrpSpPr>
          <p:cNvPr id="160771" name="Group 64"/>
          <p:cNvGrpSpPr>
            <a:grpSpLocks/>
          </p:cNvGrpSpPr>
          <p:nvPr/>
        </p:nvGrpSpPr>
        <p:grpSpPr bwMode="auto">
          <a:xfrm>
            <a:off x="404813" y="3613150"/>
            <a:ext cx="8350250" cy="2895600"/>
            <a:chOff x="327" y="580"/>
            <a:chExt cx="5260" cy="1824"/>
          </a:xfrm>
        </p:grpSpPr>
        <p:pic>
          <p:nvPicPr>
            <p:cNvPr id="160772" name="Picture 137" descr="BOX 4"/>
            <p:cNvPicPr>
              <a:picLocks noChangeAspect="1" noChangeArrowheads="1"/>
            </p:cNvPicPr>
            <p:nvPr/>
          </p:nvPicPr>
          <p:blipFill>
            <a:blip r:embed="rId2"/>
            <a:srcRect/>
            <a:stretch>
              <a:fillRect/>
            </a:stretch>
          </p:blipFill>
          <p:spPr bwMode="auto">
            <a:xfrm>
              <a:off x="327" y="580"/>
              <a:ext cx="5260" cy="1824"/>
            </a:xfrm>
            <a:prstGeom prst="rect">
              <a:avLst/>
            </a:prstGeom>
            <a:noFill/>
            <a:ln w="9525">
              <a:noFill/>
              <a:miter lim="800000"/>
              <a:headEnd/>
              <a:tailEnd/>
            </a:ln>
          </p:spPr>
        </p:pic>
        <p:sp>
          <p:nvSpPr>
            <p:cNvPr id="160773" name="AutoShape 45" descr="Light vertical"/>
            <p:cNvSpPr>
              <a:spLocks noChangeArrowheads="1"/>
            </p:cNvSpPr>
            <p:nvPr/>
          </p:nvSpPr>
          <p:spPr bwMode="auto">
            <a:xfrm>
              <a:off x="1529" y="1175"/>
              <a:ext cx="816" cy="576"/>
            </a:xfrm>
            <a:prstGeom prst="cube">
              <a:avLst>
                <a:gd name="adj" fmla="val 8856"/>
              </a:avLst>
            </a:prstGeom>
            <a:pattFill prst="ltVert">
              <a:fgClr>
                <a:srgbClr val="C0C0C0"/>
              </a:fgClr>
              <a:bgClr>
                <a:srgbClr val="FBF626"/>
              </a:bgClr>
            </a:pattFill>
            <a:ln w="9525">
              <a:solidFill>
                <a:schemeClr val="tx1"/>
              </a:solidFill>
              <a:miter lim="800000"/>
              <a:headEnd/>
              <a:tailEnd/>
            </a:ln>
          </p:spPr>
          <p:txBody>
            <a:bodyPr wrap="none" anchor="ctr"/>
            <a:lstStyle/>
            <a:p>
              <a:pPr algn="ctr" eaLnBrk="0" hangingPunct="0"/>
              <a:endParaRPr lang="ru-RU" sz="1400" b="1">
                <a:solidFill>
                  <a:srgbClr val="000000"/>
                </a:solidFill>
              </a:endParaRPr>
            </a:p>
          </p:txBody>
        </p:sp>
        <p:grpSp>
          <p:nvGrpSpPr>
            <p:cNvPr id="160774" name="AutoShape 46"/>
            <p:cNvGrpSpPr>
              <a:grpSpLocks/>
            </p:cNvGrpSpPr>
            <p:nvPr/>
          </p:nvGrpSpPr>
          <p:grpSpPr bwMode="auto">
            <a:xfrm>
              <a:off x="1656" y="1329"/>
              <a:ext cx="468" cy="349"/>
              <a:chOff x="2249424" y="2529840"/>
              <a:chExt cx="743712" cy="554736"/>
            </a:xfrm>
          </p:grpSpPr>
          <p:pic>
            <p:nvPicPr>
              <p:cNvPr id="160806" name="AutoShape 46"/>
              <p:cNvPicPr>
                <a:picLocks noChangeArrowheads="1"/>
              </p:cNvPicPr>
              <p:nvPr/>
            </p:nvPicPr>
            <p:blipFill>
              <a:blip r:embed="rId5"/>
              <a:srcRect/>
              <a:stretch>
                <a:fillRect/>
              </a:stretch>
            </p:blipFill>
            <p:spPr bwMode="auto">
              <a:xfrm>
                <a:off x="2249424" y="2529840"/>
                <a:ext cx="743712" cy="554736"/>
              </a:xfrm>
              <a:prstGeom prst="rect">
                <a:avLst/>
              </a:prstGeom>
              <a:noFill/>
              <a:ln w="9525">
                <a:noFill/>
                <a:miter lim="800000"/>
                <a:headEnd/>
                <a:tailEnd/>
              </a:ln>
            </p:spPr>
          </p:pic>
          <p:sp>
            <p:nvSpPr>
              <p:cNvPr id="160807" name="Text Box 77"/>
              <p:cNvSpPr txBox="1">
                <a:spLocks noChangeArrowheads="1"/>
              </p:cNvSpPr>
              <p:nvPr/>
            </p:nvSpPr>
            <p:spPr bwMode="auto">
              <a:xfrm rot="-3792488">
                <a:off x="2589887" y="2601999"/>
                <a:ext cx="254794" cy="334962"/>
              </a:xfrm>
              <a:prstGeom prst="rect">
                <a:avLst/>
              </a:prstGeom>
              <a:noFill/>
              <a:ln w="9525">
                <a:noFill/>
                <a:miter lim="800000"/>
                <a:headEnd/>
                <a:tailEnd/>
              </a:ln>
            </p:spPr>
            <p:txBody>
              <a:bodyPr rot="10800000" wrap="none" anchor="ctr"/>
              <a:lstStyle/>
              <a:p>
                <a:pPr algn="ctr" eaLnBrk="0" hangingPunct="0"/>
                <a:endParaRPr lang="ru-RU" sz="1400" b="1">
                  <a:solidFill>
                    <a:srgbClr val="000000"/>
                  </a:solidFill>
                </a:endParaRPr>
              </a:p>
            </p:txBody>
          </p:sp>
        </p:grpSp>
        <p:pic>
          <p:nvPicPr>
            <p:cNvPr id="160775" name="Picture 47"/>
            <p:cNvPicPr>
              <a:picLocks noChangeAspect="1" noChangeArrowheads="1"/>
            </p:cNvPicPr>
            <p:nvPr/>
          </p:nvPicPr>
          <p:blipFill>
            <a:blip r:embed="rId4"/>
            <a:srcRect/>
            <a:stretch>
              <a:fillRect/>
            </a:stretch>
          </p:blipFill>
          <p:spPr bwMode="auto">
            <a:xfrm>
              <a:off x="1967" y="1365"/>
              <a:ext cx="234" cy="319"/>
            </a:xfrm>
            <a:prstGeom prst="rect">
              <a:avLst/>
            </a:prstGeom>
            <a:noFill/>
            <a:ln w="9525">
              <a:noFill/>
              <a:miter lim="800000"/>
              <a:headEnd/>
              <a:tailEnd/>
            </a:ln>
          </p:spPr>
        </p:pic>
        <p:sp>
          <p:nvSpPr>
            <p:cNvPr id="160776" name="Line 48"/>
            <p:cNvSpPr>
              <a:spLocks noChangeShapeType="1"/>
            </p:cNvSpPr>
            <p:nvPr/>
          </p:nvSpPr>
          <p:spPr bwMode="auto">
            <a:xfrm>
              <a:off x="1224" y="983"/>
              <a:ext cx="1632" cy="0"/>
            </a:xfrm>
            <a:prstGeom prst="line">
              <a:avLst/>
            </a:prstGeom>
            <a:noFill/>
            <a:ln w="38100" cmpd="dbl">
              <a:solidFill>
                <a:srgbClr val="503B00"/>
              </a:solidFill>
              <a:round/>
              <a:headEnd/>
              <a:tailEnd/>
            </a:ln>
          </p:spPr>
          <p:txBody>
            <a:bodyPr/>
            <a:lstStyle/>
            <a:p>
              <a:endParaRPr lang="ru-RU"/>
            </a:p>
          </p:txBody>
        </p:sp>
        <p:sp>
          <p:nvSpPr>
            <p:cNvPr id="160777" name="Text Box 49"/>
            <p:cNvSpPr txBox="1">
              <a:spLocks noChangeArrowheads="1"/>
            </p:cNvSpPr>
            <p:nvPr/>
          </p:nvSpPr>
          <p:spPr bwMode="auto">
            <a:xfrm>
              <a:off x="1136" y="1703"/>
              <a:ext cx="499" cy="212"/>
            </a:xfrm>
            <a:prstGeom prst="rect">
              <a:avLst/>
            </a:prstGeom>
            <a:noFill/>
            <a:ln w="9525">
              <a:noFill/>
              <a:miter lim="800000"/>
              <a:headEnd/>
              <a:tailEnd/>
            </a:ln>
          </p:spPr>
          <p:txBody>
            <a:bodyPr wrap="none">
              <a:spAutoFit/>
            </a:bodyPr>
            <a:lstStyle/>
            <a:p>
              <a:r>
                <a:rPr lang="en-US" sz="1600"/>
                <a:t>Bit line</a:t>
              </a:r>
            </a:p>
          </p:txBody>
        </p:sp>
        <p:sp>
          <p:nvSpPr>
            <p:cNvPr id="160778" name="Text Box 50"/>
            <p:cNvSpPr txBox="1">
              <a:spLocks noChangeArrowheads="1"/>
            </p:cNvSpPr>
            <p:nvPr/>
          </p:nvSpPr>
          <p:spPr bwMode="auto">
            <a:xfrm>
              <a:off x="794" y="983"/>
              <a:ext cx="641" cy="212"/>
            </a:xfrm>
            <a:prstGeom prst="rect">
              <a:avLst/>
            </a:prstGeom>
            <a:noFill/>
            <a:ln w="9525">
              <a:noFill/>
              <a:miter lim="800000"/>
              <a:headEnd/>
              <a:tailEnd/>
            </a:ln>
          </p:spPr>
          <p:txBody>
            <a:bodyPr wrap="none">
              <a:spAutoFit/>
            </a:bodyPr>
            <a:lstStyle/>
            <a:p>
              <a:r>
                <a:rPr lang="en-US" sz="1600"/>
                <a:t>Plate line</a:t>
              </a:r>
            </a:p>
          </p:txBody>
        </p:sp>
        <p:sp>
          <p:nvSpPr>
            <p:cNvPr id="160779" name="Line 51"/>
            <p:cNvSpPr>
              <a:spLocks noChangeShapeType="1"/>
            </p:cNvSpPr>
            <p:nvPr/>
          </p:nvSpPr>
          <p:spPr bwMode="auto">
            <a:xfrm flipH="1">
              <a:off x="1935" y="1755"/>
              <a:ext cx="0" cy="136"/>
            </a:xfrm>
            <a:prstGeom prst="line">
              <a:avLst/>
            </a:prstGeom>
            <a:noFill/>
            <a:ln w="9525">
              <a:solidFill>
                <a:srgbClr val="503B00"/>
              </a:solidFill>
              <a:round/>
              <a:headEnd/>
              <a:tailEnd/>
            </a:ln>
          </p:spPr>
          <p:txBody>
            <a:bodyPr/>
            <a:lstStyle/>
            <a:p>
              <a:endParaRPr lang="ru-RU"/>
            </a:p>
          </p:txBody>
        </p:sp>
        <p:sp>
          <p:nvSpPr>
            <p:cNvPr id="160780" name="Line 52"/>
            <p:cNvSpPr>
              <a:spLocks noChangeShapeType="1"/>
            </p:cNvSpPr>
            <p:nvPr/>
          </p:nvSpPr>
          <p:spPr bwMode="auto">
            <a:xfrm>
              <a:off x="1951" y="987"/>
              <a:ext cx="0" cy="216"/>
            </a:xfrm>
            <a:prstGeom prst="line">
              <a:avLst/>
            </a:prstGeom>
            <a:noFill/>
            <a:ln w="9525">
              <a:solidFill>
                <a:srgbClr val="503B00"/>
              </a:solidFill>
              <a:round/>
              <a:headEnd/>
              <a:tailEnd/>
            </a:ln>
          </p:spPr>
          <p:txBody>
            <a:bodyPr/>
            <a:lstStyle/>
            <a:p>
              <a:endParaRPr lang="ru-RU"/>
            </a:p>
          </p:txBody>
        </p:sp>
        <p:sp>
          <p:nvSpPr>
            <p:cNvPr id="160781" name="AutoShape 54" descr="Light vertical"/>
            <p:cNvSpPr>
              <a:spLocks noChangeArrowheads="1"/>
            </p:cNvSpPr>
            <p:nvPr/>
          </p:nvSpPr>
          <p:spPr bwMode="auto">
            <a:xfrm>
              <a:off x="1529" y="1175"/>
              <a:ext cx="816" cy="576"/>
            </a:xfrm>
            <a:prstGeom prst="cube">
              <a:avLst>
                <a:gd name="adj" fmla="val 8856"/>
              </a:avLst>
            </a:prstGeom>
            <a:pattFill prst="ltVert">
              <a:fgClr>
                <a:schemeClr val="bg2"/>
              </a:fgClr>
              <a:bgClr>
                <a:srgbClr val="FFA3A3"/>
              </a:bgClr>
            </a:pattFill>
            <a:ln w="9525">
              <a:solidFill>
                <a:schemeClr val="tx1"/>
              </a:solidFill>
              <a:miter lim="800000"/>
              <a:headEnd/>
              <a:tailEnd/>
            </a:ln>
          </p:spPr>
          <p:txBody>
            <a:bodyPr wrap="none" anchor="ctr"/>
            <a:lstStyle/>
            <a:p>
              <a:pPr algn="ctr" eaLnBrk="0" hangingPunct="0"/>
              <a:endParaRPr lang="ru-RU" sz="1400" b="1">
                <a:solidFill>
                  <a:srgbClr val="000000"/>
                </a:solidFill>
              </a:endParaRPr>
            </a:p>
          </p:txBody>
        </p:sp>
        <p:grpSp>
          <p:nvGrpSpPr>
            <p:cNvPr id="160782" name="AutoShape 55"/>
            <p:cNvGrpSpPr>
              <a:grpSpLocks/>
            </p:cNvGrpSpPr>
            <p:nvPr/>
          </p:nvGrpSpPr>
          <p:grpSpPr bwMode="auto">
            <a:xfrm>
              <a:off x="1644" y="1340"/>
              <a:ext cx="468" cy="349"/>
              <a:chOff x="2231136" y="2548128"/>
              <a:chExt cx="743712" cy="554736"/>
            </a:xfrm>
          </p:grpSpPr>
          <p:pic>
            <p:nvPicPr>
              <p:cNvPr id="160804" name="AutoShape 55"/>
              <p:cNvPicPr>
                <a:picLocks noChangeArrowheads="1"/>
              </p:cNvPicPr>
              <p:nvPr/>
            </p:nvPicPr>
            <p:blipFill>
              <a:blip r:embed="rId6"/>
              <a:srcRect/>
              <a:stretch>
                <a:fillRect/>
              </a:stretch>
            </p:blipFill>
            <p:spPr bwMode="auto">
              <a:xfrm>
                <a:off x="2231136" y="2548128"/>
                <a:ext cx="743712" cy="554736"/>
              </a:xfrm>
              <a:prstGeom prst="rect">
                <a:avLst/>
              </a:prstGeom>
              <a:noFill/>
              <a:ln w="9525">
                <a:noFill/>
                <a:miter lim="800000"/>
                <a:headEnd/>
                <a:tailEnd/>
              </a:ln>
            </p:spPr>
          </p:pic>
          <p:sp>
            <p:nvSpPr>
              <p:cNvPr id="160805" name="Text Box 88"/>
              <p:cNvSpPr txBox="1">
                <a:spLocks noChangeArrowheads="1"/>
              </p:cNvSpPr>
              <p:nvPr/>
            </p:nvSpPr>
            <p:spPr bwMode="auto">
              <a:xfrm rot="-3792488">
                <a:off x="2569249" y="2619462"/>
                <a:ext cx="254794" cy="334962"/>
              </a:xfrm>
              <a:prstGeom prst="rect">
                <a:avLst/>
              </a:prstGeom>
              <a:noFill/>
              <a:ln w="9525">
                <a:noFill/>
                <a:miter lim="800000"/>
                <a:headEnd/>
                <a:tailEnd/>
              </a:ln>
            </p:spPr>
            <p:txBody>
              <a:bodyPr rot="10800000" wrap="none" anchor="ctr"/>
              <a:lstStyle/>
              <a:p>
                <a:pPr algn="ctr" eaLnBrk="0" hangingPunct="0"/>
                <a:endParaRPr lang="ru-RU" sz="1400" b="1">
                  <a:solidFill>
                    <a:srgbClr val="000000"/>
                  </a:solidFill>
                </a:endParaRPr>
              </a:p>
            </p:txBody>
          </p:sp>
        </p:grpSp>
        <p:pic>
          <p:nvPicPr>
            <p:cNvPr id="160783" name="Picture 56"/>
            <p:cNvPicPr>
              <a:picLocks noChangeAspect="1" noChangeArrowheads="1"/>
            </p:cNvPicPr>
            <p:nvPr/>
          </p:nvPicPr>
          <p:blipFill>
            <a:blip r:embed="rId4"/>
            <a:srcRect/>
            <a:stretch>
              <a:fillRect/>
            </a:stretch>
          </p:blipFill>
          <p:spPr bwMode="auto">
            <a:xfrm rot="10800000">
              <a:off x="1954" y="1376"/>
              <a:ext cx="234" cy="319"/>
            </a:xfrm>
            <a:prstGeom prst="rect">
              <a:avLst/>
            </a:prstGeom>
            <a:noFill/>
            <a:ln w="9525">
              <a:noFill/>
              <a:miter lim="800000"/>
              <a:headEnd/>
              <a:tailEnd/>
            </a:ln>
          </p:spPr>
        </p:pic>
        <p:sp>
          <p:nvSpPr>
            <p:cNvPr id="160784" name="Line 57"/>
            <p:cNvSpPr>
              <a:spLocks noChangeShapeType="1"/>
            </p:cNvSpPr>
            <p:nvPr/>
          </p:nvSpPr>
          <p:spPr bwMode="auto">
            <a:xfrm>
              <a:off x="1337" y="1895"/>
              <a:ext cx="1584" cy="0"/>
            </a:xfrm>
            <a:prstGeom prst="line">
              <a:avLst/>
            </a:prstGeom>
            <a:noFill/>
            <a:ln w="38100" cmpd="dbl">
              <a:solidFill>
                <a:srgbClr val="503B00"/>
              </a:solidFill>
              <a:round/>
              <a:headEnd/>
              <a:tailEnd/>
            </a:ln>
          </p:spPr>
          <p:txBody>
            <a:bodyPr/>
            <a:lstStyle/>
            <a:p>
              <a:endParaRPr lang="ru-RU"/>
            </a:p>
          </p:txBody>
        </p:sp>
        <p:sp>
          <p:nvSpPr>
            <p:cNvPr id="160785" name="Text Box 17"/>
            <p:cNvSpPr txBox="1">
              <a:spLocks noChangeArrowheads="1"/>
            </p:cNvSpPr>
            <p:nvPr/>
          </p:nvSpPr>
          <p:spPr bwMode="auto">
            <a:xfrm>
              <a:off x="2705" y="1223"/>
              <a:ext cx="984" cy="475"/>
            </a:xfrm>
            <a:prstGeom prst="rect">
              <a:avLst/>
            </a:prstGeom>
            <a:noFill/>
            <a:ln w="9525">
              <a:noFill/>
              <a:miter lim="800000"/>
              <a:headEnd/>
              <a:tailEnd/>
            </a:ln>
          </p:spPr>
          <p:txBody>
            <a:bodyPr wrap="none">
              <a:spAutoFit/>
            </a:bodyPr>
            <a:lstStyle/>
            <a:p>
              <a:pPr algn="ctr">
                <a:lnSpc>
                  <a:spcPct val="90000"/>
                </a:lnSpc>
              </a:pPr>
              <a:r>
                <a:rPr lang="en-US" sz="1600" b="1">
                  <a:solidFill>
                    <a:srgbClr val="FF0000"/>
                  </a:solidFill>
                </a:rPr>
                <a:t>No dipole flip</a:t>
              </a:r>
            </a:p>
            <a:p>
              <a:pPr algn="ctr">
                <a:lnSpc>
                  <a:spcPct val="90000"/>
                </a:lnSpc>
              </a:pPr>
              <a:r>
                <a:rPr lang="en-US" sz="1600" b="1">
                  <a:solidFill>
                    <a:srgbClr val="FF0000"/>
                  </a:solidFill>
                </a:rPr>
                <a:t>Small Induced</a:t>
              </a:r>
            </a:p>
            <a:p>
              <a:pPr algn="ctr">
                <a:lnSpc>
                  <a:spcPct val="90000"/>
                </a:lnSpc>
              </a:pPr>
              <a:r>
                <a:rPr lang="en-US" sz="1600" b="1">
                  <a:solidFill>
                    <a:srgbClr val="FF0000"/>
                  </a:solidFill>
                </a:rPr>
                <a:t>Charge (Q)</a:t>
              </a:r>
            </a:p>
          </p:txBody>
        </p:sp>
        <p:sp>
          <p:nvSpPr>
            <p:cNvPr id="160786" name="Line 20"/>
            <p:cNvSpPr>
              <a:spLocks noChangeShapeType="1"/>
            </p:cNvSpPr>
            <p:nvPr/>
          </p:nvSpPr>
          <p:spPr bwMode="auto">
            <a:xfrm flipH="1">
              <a:off x="2507" y="1543"/>
              <a:ext cx="248" cy="112"/>
            </a:xfrm>
            <a:prstGeom prst="line">
              <a:avLst/>
            </a:prstGeom>
            <a:noFill/>
            <a:ln w="19050">
              <a:solidFill>
                <a:srgbClr val="FF0000"/>
              </a:solidFill>
              <a:round/>
              <a:headEnd/>
              <a:tailEnd type="triangle" w="med" len="med"/>
            </a:ln>
          </p:spPr>
          <p:txBody>
            <a:bodyPr/>
            <a:lstStyle/>
            <a:p>
              <a:endParaRPr lang="ru-RU"/>
            </a:p>
          </p:txBody>
        </p:sp>
        <p:sp>
          <p:nvSpPr>
            <p:cNvPr id="160787" name="Text Box 42"/>
            <p:cNvSpPr txBox="1">
              <a:spLocks noChangeArrowheads="1"/>
            </p:cNvSpPr>
            <p:nvPr/>
          </p:nvSpPr>
          <p:spPr bwMode="auto">
            <a:xfrm>
              <a:off x="629" y="651"/>
              <a:ext cx="2496" cy="250"/>
            </a:xfrm>
            <a:prstGeom prst="rect">
              <a:avLst/>
            </a:prstGeom>
            <a:noFill/>
            <a:ln w="57150" cmpd="thinThick">
              <a:noFill/>
              <a:miter lim="800000"/>
              <a:headEnd/>
              <a:tailEnd/>
            </a:ln>
          </p:spPr>
          <p:txBody>
            <a:bodyPr>
              <a:spAutoFit/>
            </a:bodyPr>
            <a:lstStyle/>
            <a:p>
              <a:r>
                <a:rPr lang="en-US" sz="2000" b="1"/>
                <a:t>Reading Data from FRAM</a:t>
              </a:r>
              <a:endParaRPr lang="en-US" sz="1600" b="1"/>
            </a:p>
          </p:txBody>
        </p:sp>
        <p:grpSp>
          <p:nvGrpSpPr>
            <p:cNvPr id="160788" name="Group 63"/>
            <p:cNvGrpSpPr>
              <a:grpSpLocks/>
            </p:cNvGrpSpPr>
            <p:nvPr/>
          </p:nvGrpSpPr>
          <p:grpSpPr bwMode="auto">
            <a:xfrm>
              <a:off x="3929" y="1319"/>
              <a:ext cx="670" cy="324"/>
              <a:chOff x="1970" y="3024"/>
              <a:chExt cx="670" cy="324"/>
            </a:xfrm>
          </p:grpSpPr>
          <p:sp>
            <p:nvSpPr>
              <p:cNvPr id="160802" name="Text Box 64"/>
              <p:cNvSpPr txBox="1">
                <a:spLocks noChangeArrowheads="1"/>
              </p:cNvSpPr>
              <p:nvPr/>
            </p:nvSpPr>
            <p:spPr bwMode="auto">
              <a:xfrm>
                <a:off x="2133" y="3024"/>
                <a:ext cx="507" cy="320"/>
              </a:xfrm>
              <a:prstGeom prst="rect">
                <a:avLst/>
              </a:prstGeom>
              <a:noFill/>
              <a:ln w="9525">
                <a:noFill/>
                <a:miter lim="800000"/>
                <a:headEnd/>
                <a:tailEnd/>
              </a:ln>
            </p:spPr>
            <p:txBody>
              <a:bodyPr wrap="none">
                <a:spAutoFit/>
              </a:bodyPr>
              <a:lstStyle/>
              <a:p>
                <a:pPr algn="ctr">
                  <a:lnSpc>
                    <a:spcPct val="85000"/>
                  </a:lnSpc>
                </a:pPr>
                <a:r>
                  <a:rPr lang="en-US" sz="1600" b="1">
                    <a:solidFill>
                      <a:schemeClr val="accent2"/>
                    </a:solidFill>
                  </a:rPr>
                  <a:t>Dipole</a:t>
                </a:r>
              </a:p>
              <a:p>
                <a:pPr algn="ctr">
                  <a:lnSpc>
                    <a:spcPct val="85000"/>
                  </a:lnSpc>
                </a:pPr>
                <a:r>
                  <a:rPr lang="en-US" sz="1600" b="1">
                    <a:solidFill>
                      <a:schemeClr val="accent2"/>
                    </a:solidFill>
                  </a:rPr>
                  <a:t>Flip</a:t>
                </a:r>
              </a:p>
            </p:txBody>
          </p:sp>
          <p:sp>
            <p:nvSpPr>
              <p:cNvPr id="160803" name="Line 65"/>
              <p:cNvSpPr>
                <a:spLocks noChangeShapeType="1"/>
              </p:cNvSpPr>
              <p:nvPr/>
            </p:nvSpPr>
            <p:spPr bwMode="auto">
              <a:xfrm flipH="1">
                <a:off x="1970" y="3216"/>
                <a:ext cx="238" cy="132"/>
              </a:xfrm>
              <a:prstGeom prst="line">
                <a:avLst/>
              </a:prstGeom>
              <a:noFill/>
              <a:ln w="19050">
                <a:solidFill>
                  <a:schemeClr val="accent2"/>
                </a:solidFill>
                <a:round/>
                <a:headEnd/>
                <a:tailEnd type="triangle" w="med" len="med"/>
              </a:ln>
            </p:spPr>
            <p:txBody>
              <a:bodyPr/>
              <a:lstStyle/>
              <a:p>
                <a:endParaRPr lang="ru-RU"/>
              </a:p>
            </p:txBody>
          </p:sp>
        </p:grpSp>
        <p:sp>
          <p:nvSpPr>
            <p:cNvPr id="160789" name="Text Box 87"/>
            <p:cNvSpPr txBox="1">
              <a:spLocks noChangeArrowheads="1"/>
            </p:cNvSpPr>
            <p:nvPr/>
          </p:nvSpPr>
          <p:spPr bwMode="auto">
            <a:xfrm>
              <a:off x="473" y="1319"/>
              <a:ext cx="827" cy="320"/>
            </a:xfrm>
            <a:prstGeom prst="rect">
              <a:avLst/>
            </a:prstGeom>
            <a:noFill/>
            <a:ln w="9525">
              <a:noFill/>
              <a:miter lim="800000"/>
              <a:headEnd/>
              <a:tailEnd/>
            </a:ln>
          </p:spPr>
          <p:txBody>
            <a:bodyPr wrap="none">
              <a:spAutoFit/>
            </a:bodyPr>
            <a:lstStyle/>
            <a:p>
              <a:pPr algn="ctr">
                <a:lnSpc>
                  <a:spcPct val="85000"/>
                </a:lnSpc>
              </a:pPr>
              <a:r>
                <a:rPr lang="en-US" sz="1600"/>
                <a:t>Ferroelectric</a:t>
              </a:r>
            </a:p>
            <a:p>
              <a:pPr algn="ctr">
                <a:lnSpc>
                  <a:spcPct val="85000"/>
                </a:lnSpc>
              </a:pPr>
              <a:r>
                <a:rPr lang="en-US" sz="1600"/>
                <a:t>Capacitor</a:t>
              </a:r>
              <a:endParaRPr lang="en-US" sz="1600" u="sng"/>
            </a:p>
          </p:txBody>
        </p:sp>
        <p:sp>
          <p:nvSpPr>
            <p:cNvPr id="160790" name="Line 88"/>
            <p:cNvSpPr>
              <a:spLocks noChangeShapeType="1"/>
            </p:cNvSpPr>
            <p:nvPr/>
          </p:nvSpPr>
          <p:spPr bwMode="auto">
            <a:xfrm>
              <a:off x="1252" y="1495"/>
              <a:ext cx="240" cy="0"/>
            </a:xfrm>
            <a:prstGeom prst="line">
              <a:avLst/>
            </a:prstGeom>
            <a:noFill/>
            <a:ln w="19050">
              <a:solidFill>
                <a:schemeClr val="tx1"/>
              </a:solidFill>
              <a:round/>
              <a:headEnd/>
              <a:tailEnd type="triangle" w="med" len="med"/>
            </a:ln>
          </p:spPr>
          <p:txBody>
            <a:bodyPr/>
            <a:lstStyle/>
            <a:p>
              <a:endParaRPr lang="ru-RU"/>
            </a:p>
          </p:txBody>
        </p:sp>
        <p:sp>
          <p:nvSpPr>
            <p:cNvPr id="160791" name="AutoShape 89"/>
            <p:cNvSpPr>
              <a:spLocks noChangeArrowheads="1"/>
            </p:cNvSpPr>
            <p:nvPr/>
          </p:nvSpPr>
          <p:spPr bwMode="auto">
            <a:xfrm rot="8334439" flipH="1" flipV="1">
              <a:off x="1673" y="791"/>
              <a:ext cx="165" cy="407"/>
            </a:xfrm>
            <a:prstGeom prst="lightningBolt">
              <a:avLst/>
            </a:prstGeom>
            <a:solidFill>
              <a:schemeClr val="tx2"/>
            </a:solidFill>
            <a:ln w="9525">
              <a:solidFill>
                <a:schemeClr val="tx1"/>
              </a:solidFill>
              <a:miter lim="800000"/>
              <a:headEnd/>
              <a:tailEnd/>
            </a:ln>
          </p:spPr>
          <p:txBody>
            <a:bodyPr wrap="none" anchor="ctr"/>
            <a:lstStyle/>
            <a:p>
              <a:pPr algn="ctr" eaLnBrk="0" hangingPunct="0"/>
              <a:endParaRPr lang="ru-RU" sz="1400" b="1">
                <a:solidFill>
                  <a:srgbClr val="000000"/>
                </a:solidFill>
              </a:endParaRPr>
            </a:p>
          </p:txBody>
        </p:sp>
        <p:sp>
          <p:nvSpPr>
            <p:cNvPr id="160792" name="Rectangle 91"/>
            <p:cNvSpPr>
              <a:spLocks noChangeArrowheads="1"/>
            </p:cNvSpPr>
            <p:nvPr/>
          </p:nvSpPr>
          <p:spPr bwMode="auto">
            <a:xfrm>
              <a:off x="3443" y="675"/>
              <a:ext cx="1968" cy="526"/>
            </a:xfrm>
            <a:prstGeom prst="rect">
              <a:avLst/>
            </a:prstGeom>
            <a:noFill/>
            <a:ln w="9525" algn="ctr">
              <a:noFill/>
              <a:miter lim="800000"/>
              <a:headEnd/>
              <a:tailEnd/>
            </a:ln>
          </p:spPr>
          <p:txBody>
            <a:bodyPr>
              <a:spAutoFit/>
            </a:bodyPr>
            <a:lstStyle/>
            <a:p>
              <a:pPr>
                <a:lnSpc>
                  <a:spcPct val="90000"/>
                </a:lnSpc>
                <a:spcBef>
                  <a:spcPct val="20000"/>
                </a:spcBef>
              </a:pPr>
              <a:r>
                <a:rPr lang="en-US" b="1"/>
                <a:t>READ: Apply a voltage to the plate line, sense the induced charge on the bit line</a:t>
              </a:r>
            </a:p>
          </p:txBody>
        </p:sp>
        <p:grpSp>
          <p:nvGrpSpPr>
            <p:cNvPr id="160793" name="Group 86"/>
            <p:cNvGrpSpPr>
              <a:grpSpLocks/>
            </p:cNvGrpSpPr>
            <p:nvPr/>
          </p:nvGrpSpPr>
          <p:grpSpPr bwMode="auto">
            <a:xfrm>
              <a:off x="2315" y="1683"/>
              <a:ext cx="2676" cy="404"/>
              <a:chOff x="1986" y="1888"/>
              <a:chExt cx="2676" cy="404"/>
            </a:xfrm>
          </p:grpSpPr>
          <p:sp>
            <p:nvSpPr>
              <p:cNvPr id="160794" name="AutoShape 23"/>
              <p:cNvSpPr>
                <a:spLocks noChangeArrowheads="1"/>
              </p:cNvSpPr>
              <p:nvPr/>
            </p:nvSpPr>
            <p:spPr bwMode="auto">
              <a:xfrm>
                <a:off x="2014" y="1908"/>
                <a:ext cx="288" cy="384"/>
              </a:xfrm>
              <a:prstGeom prst="star4">
                <a:avLst>
                  <a:gd name="adj" fmla="val 12500"/>
                </a:avLst>
              </a:prstGeom>
              <a:solidFill>
                <a:schemeClr val="accent1"/>
              </a:solidFill>
              <a:ln w="9525">
                <a:solidFill>
                  <a:schemeClr val="tx1"/>
                </a:solidFill>
                <a:miter lim="800000"/>
                <a:headEnd/>
                <a:tailEnd/>
              </a:ln>
            </p:spPr>
            <p:txBody>
              <a:bodyPr wrap="none" anchor="ctr"/>
              <a:lstStyle/>
              <a:p>
                <a:pPr algn="ctr" eaLnBrk="0" hangingPunct="0"/>
                <a:endParaRPr lang="ru-RU" sz="1400" b="1">
                  <a:solidFill>
                    <a:srgbClr val="000000"/>
                  </a:solidFill>
                </a:endParaRPr>
              </a:p>
            </p:txBody>
          </p:sp>
          <p:sp>
            <p:nvSpPr>
              <p:cNvPr id="160795" name="Text Box 26"/>
              <p:cNvSpPr txBox="1">
                <a:spLocks noChangeArrowheads="1"/>
              </p:cNvSpPr>
              <p:nvPr/>
            </p:nvSpPr>
            <p:spPr bwMode="auto">
              <a:xfrm>
                <a:off x="2226" y="1888"/>
                <a:ext cx="990" cy="212"/>
              </a:xfrm>
              <a:prstGeom prst="rect">
                <a:avLst/>
              </a:prstGeom>
              <a:noFill/>
              <a:ln w="9525">
                <a:noFill/>
                <a:miter lim="800000"/>
                <a:headEnd/>
                <a:tailEnd/>
              </a:ln>
            </p:spPr>
            <p:txBody>
              <a:bodyPr wrap="none">
                <a:spAutoFit/>
              </a:bodyPr>
              <a:lstStyle/>
              <a:p>
                <a:r>
                  <a:rPr lang="en-US" sz="1600" b="1">
                    <a:solidFill>
                      <a:srgbClr val="FF0000"/>
                    </a:solidFill>
                  </a:rPr>
                  <a:t>Sm Q = “0” bit</a:t>
                </a:r>
              </a:p>
            </p:txBody>
          </p:sp>
          <p:sp>
            <p:nvSpPr>
              <p:cNvPr id="160796" name="Text Box 32"/>
              <p:cNvSpPr txBox="1">
                <a:spLocks noChangeArrowheads="1"/>
              </p:cNvSpPr>
              <p:nvPr/>
            </p:nvSpPr>
            <p:spPr bwMode="auto">
              <a:xfrm>
                <a:off x="3643" y="1888"/>
                <a:ext cx="1019" cy="212"/>
              </a:xfrm>
              <a:prstGeom prst="rect">
                <a:avLst/>
              </a:prstGeom>
              <a:noFill/>
              <a:ln w="9525">
                <a:noFill/>
                <a:miter lim="800000"/>
                <a:headEnd/>
                <a:tailEnd/>
              </a:ln>
            </p:spPr>
            <p:txBody>
              <a:bodyPr wrap="none">
                <a:spAutoFit/>
              </a:bodyPr>
              <a:lstStyle/>
              <a:p>
                <a:r>
                  <a:rPr lang="en-US" sz="1600" b="1"/>
                  <a:t> Lg Q = “1” bit </a:t>
                </a:r>
              </a:p>
            </p:txBody>
          </p:sp>
          <p:sp>
            <p:nvSpPr>
              <p:cNvPr id="160797" name="Line 33"/>
              <p:cNvSpPr>
                <a:spLocks noChangeShapeType="1"/>
              </p:cNvSpPr>
              <p:nvPr/>
            </p:nvSpPr>
            <p:spPr bwMode="auto">
              <a:xfrm>
                <a:off x="1986" y="2100"/>
                <a:ext cx="2592" cy="0"/>
              </a:xfrm>
              <a:prstGeom prst="line">
                <a:avLst/>
              </a:prstGeom>
              <a:noFill/>
              <a:ln w="38100" cmpd="dbl">
                <a:solidFill>
                  <a:srgbClr val="503B00"/>
                </a:solidFill>
                <a:round/>
                <a:headEnd/>
                <a:tailEnd/>
              </a:ln>
            </p:spPr>
            <p:txBody>
              <a:bodyPr/>
              <a:lstStyle/>
              <a:p>
                <a:endParaRPr lang="ru-RU"/>
              </a:p>
            </p:txBody>
          </p:sp>
          <p:sp>
            <p:nvSpPr>
              <p:cNvPr id="160798" name="AutoShape 34"/>
              <p:cNvSpPr>
                <a:spLocks noChangeArrowheads="1"/>
              </p:cNvSpPr>
              <p:nvPr/>
            </p:nvSpPr>
            <p:spPr bwMode="auto">
              <a:xfrm>
                <a:off x="3403" y="1908"/>
                <a:ext cx="288" cy="384"/>
              </a:xfrm>
              <a:prstGeom prst="star4">
                <a:avLst>
                  <a:gd name="adj" fmla="val 12500"/>
                </a:avLst>
              </a:prstGeom>
              <a:solidFill>
                <a:schemeClr val="accent1"/>
              </a:solidFill>
              <a:ln w="9525">
                <a:solidFill>
                  <a:schemeClr val="tx1"/>
                </a:solidFill>
                <a:miter lim="800000"/>
                <a:headEnd/>
                <a:tailEnd/>
              </a:ln>
            </p:spPr>
            <p:txBody>
              <a:bodyPr wrap="none" anchor="ctr"/>
              <a:lstStyle/>
              <a:p>
                <a:pPr algn="ctr" eaLnBrk="0" hangingPunct="0"/>
                <a:endParaRPr lang="ru-RU" sz="1400" b="1">
                  <a:solidFill>
                    <a:srgbClr val="000000"/>
                  </a:solidFill>
                </a:endParaRPr>
              </a:p>
            </p:txBody>
          </p:sp>
          <p:grpSp>
            <p:nvGrpSpPr>
              <p:cNvPr id="160799" name="Group 35"/>
              <p:cNvGrpSpPr>
                <a:grpSpLocks/>
              </p:cNvGrpSpPr>
              <p:nvPr/>
            </p:nvGrpSpPr>
            <p:grpSpPr bwMode="auto">
              <a:xfrm>
                <a:off x="3234" y="2004"/>
                <a:ext cx="96" cy="96"/>
                <a:chOff x="4896" y="2304"/>
                <a:chExt cx="96" cy="96"/>
              </a:xfrm>
            </p:grpSpPr>
            <p:sp>
              <p:nvSpPr>
                <p:cNvPr id="160800" name="Line 36"/>
                <p:cNvSpPr>
                  <a:spLocks noChangeShapeType="1"/>
                </p:cNvSpPr>
                <p:nvPr/>
              </p:nvSpPr>
              <p:spPr bwMode="auto">
                <a:xfrm flipH="1">
                  <a:off x="4896" y="2304"/>
                  <a:ext cx="48" cy="96"/>
                </a:xfrm>
                <a:prstGeom prst="line">
                  <a:avLst/>
                </a:prstGeom>
                <a:noFill/>
                <a:ln w="9525">
                  <a:solidFill>
                    <a:schemeClr val="tx1"/>
                  </a:solidFill>
                  <a:round/>
                  <a:headEnd/>
                  <a:tailEnd/>
                </a:ln>
              </p:spPr>
              <p:txBody>
                <a:bodyPr/>
                <a:lstStyle/>
                <a:p>
                  <a:endParaRPr lang="ru-RU"/>
                </a:p>
              </p:txBody>
            </p:sp>
            <p:sp>
              <p:nvSpPr>
                <p:cNvPr id="160801" name="Line 37"/>
                <p:cNvSpPr>
                  <a:spLocks noChangeShapeType="1"/>
                </p:cNvSpPr>
                <p:nvPr/>
              </p:nvSpPr>
              <p:spPr bwMode="auto">
                <a:xfrm flipH="1">
                  <a:off x="4944" y="2304"/>
                  <a:ext cx="48" cy="96"/>
                </a:xfrm>
                <a:prstGeom prst="line">
                  <a:avLst/>
                </a:prstGeom>
                <a:noFill/>
                <a:ln w="9525">
                  <a:solidFill>
                    <a:schemeClr val="tx1"/>
                  </a:solidFill>
                  <a:round/>
                  <a:headEnd/>
                  <a:tailEnd/>
                </a:ln>
              </p:spPr>
              <p:txBody>
                <a:bodyPr/>
                <a:lstStyle/>
                <a:p>
                  <a:endParaRPr lang="ru-RU"/>
                </a:p>
              </p:txBody>
            </p:sp>
          </p:gr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idx="4294967295"/>
          </p:nvPr>
        </p:nvSpPr>
        <p:spPr bwMode="auto">
          <a:xfrm>
            <a:off x="225425" y="12700"/>
            <a:ext cx="9336088" cy="974725"/>
          </a:xfrm>
          <a:prstGeom prst="rect">
            <a:avLst/>
          </a:prstGeom>
          <a:solidFill>
            <a:srgbClr val="FFFFFF"/>
          </a:solidFill>
          <a:ln>
            <a:solidFill>
              <a:srgbClr val="000000"/>
            </a:solidFill>
            <a:miter lim="800000"/>
            <a:headEnd/>
            <a:tailEnd/>
          </a:ln>
        </p:spPr>
        <p:txBody>
          <a:bodyPr anchor="ctr"/>
          <a:lstStyle/>
          <a:p>
            <a:r>
              <a:rPr lang="en-US" smtClean="0"/>
              <a:t>Industry’s first ultra-low-power FRAM MCU</a:t>
            </a:r>
          </a:p>
        </p:txBody>
      </p:sp>
      <p:sp>
        <p:nvSpPr>
          <p:cNvPr id="161794" name="Slide Number Placeholder 3"/>
          <p:cNvSpPr>
            <a:spLocks noGrp="1"/>
          </p:cNvSpPr>
          <p:nvPr>
            <p:ph type="sldNum" sz="quarter" idx="4294967295"/>
          </p:nvPr>
        </p:nvSpPr>
        <p:spPr>
          <a:xfrm>
            <a:off x="8648700" y="6550025"/>
            <a:ext cx="450850" cy="325438"/>
          </a:xfrm>
          <a:noFill/>
        </p:spPr>
        <p:txBody>
          <a:bodyPr/>
          <a:lstStyle/>
          <a:p>
            <a:pPr eaLnBrk="0" hangingPunct="0">
              <a:buFont typeface="Wingdings" pitchFamily="2" charset="2"/>
              <a:buNone/>
            </a:pPr>
            <a:fld id="{4BE0CF4E-F17B-455F-8507-9A4382F4F7EF}" type="slidenum">
              <a:rPr lang="en-US" b="1" smtClean="0">
                <a:cs typeface="Arial" charset="0"/>
              </a:rPr>
              <a:pPr eaLnBrk="0" hangingPunct="0">
                <a:buFont typeface="Wingdings" pitchFamily="2" charset="2"/>
                <a:buNone/>
              </a:pPr>
              <a:t>9</a:t>
            </a:fld>
            <a:endParaRPr lang="en-US" b="1" smtClean="0">
              <a:cs typeface="Arial" charset="0"/>
            </a:endParaRPr>
          </a:p>
        </p:txBody>
      </p:sp>
      <p:sp>
        <p:nvSpPr>
          <p:cNvPr id="92164" name="Rectangle 5"/>
          <p:cNvSpPr>
            <a:spLocks noChangeArrowheads="1"/>
          </p:cNvSpPr>
          <p:nvPr/>
        </p:nvSpPr>
        <p:spPr bwMode="gray">
          <a:xfrm>
            <a:off x="2313224" y="1770972"/>
            <a:ext cx="4445000" cy="4368564"/>
          </a:xfrm>
          <a:prstGeom prst="rect">
            <a:avLst/>
          </a:prstGeom>
          <a:solidFill>
            <a:srgbClr val="C0C0C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114300" indent="-114300" algn="ctr">
              <a:lnSpc>
                <a:spcPct val="85000"/>
              </a:lnSpc>
              <a:buClr>
                <a:srgbClr val="000000"/>
              </a:buClr>
              <a:defRPr/>
            </a:pPr>
            <a:endParaRPr lang="en-US" sz="1400" b="1">
              <a:solidFill>
                <a:srgbClr val="000000"/>
              </a:solidFill>
              <a:ea typeface="ＭＳ Ｐゴシック" pitchFamily="34" charset="-128"/>
              <a:cs typeface="+mn-cs"/>
            </a:endParaRPr>
          </a:p>
        </p:txBody>
      </p:sp>
      <p:sp>
        <p:nvSpPr>
          <p:cNvPr id="92165" name="Rectangle 13"/>
          <p:cNvSpPr>
            <a:spLocks noChangeArrowheads="1"/>
          </p:cNvSpPr>
          <p:nvPr/>
        </p:nvSpPr>
        <p:spPr bwMode="gray">
          <a:xfrm>
            <a:off x="2417763" y="3657600"/>
            <a:ext cx="4278312" cy="2365375"/>
          </a:xfrm>
          <a:prstGeom prst="rect">
            <a:avLst/>
          </a:prstGeom>
          <a:solidFill>
            <a:srgbClr val="808080"/>
          </a:solidFill>
          <a:ln w="9525" algn="ctr">
            <a:noFill/>
            <a:miter lim="800000"/>
            <a:headEnd/>
            <a:tailEnd/>
          </a:ln>
        </p:spPr>
        <p:txBody>
          <a:bodyPr/>
          <a:lstStyle/>
          <a:p>
            <a:pPr marL="114300" indent="-114300" algn="ctr">
              <a:lnSpc>
                <a:spcPct val="85000"/>
              </a:lnSpc>
              <a:buClr>
                <a:srgbClr val="000000"/>
              </a:buClr>
              <a:defRPr/>
            </a:pPr>
            <a:endParaRPr lang="en-US" sz="1400" b="1">
              <a:solidFill>
                <a:srgbClr val="000000"/>
              </a:solidFill>
              <a:ea typeface="ＭＳ Ｐゴシック" pitchFamily="34" charset="-128"/>
              <a:cs typeface="+mn-cs"/>
            </a:endParaRPr>
          </a:p>
        </p:txBody>
      </p:sp>
      <p:sp>
        <p:nvSpPr>
          <p:cNvPr id="92166" name="Rectangle 19"/>
          <p:cNvSpPr>
            <a:spLocks noChangeArrowheads="1"/>
          </p:cNvSpPr>
          <p:nvPr/>
        </p:nvSpPr>
        <p:spPr bwMode="gray">
          <a:xfrm>
            <a:off x="5237163" y="2112963"/>
            <a:ext cx="1476375" cy="1455737"/>
          </a:xfrm>
          <a:prstGeom prst="rect">
            <a:avLst/>
          </a:prstGeom>
          <a:solidFill>
            <a:srgbClr val="808080"/>
          </a:solidFill>
          <a:ln w="9525" algn="ctr">
            <a:noFill/>
            <a:miter lim="800000"/>
            <a:headEnd/>
            <a:tailEnd/>
          </a:ln>
        </p:spPr>
        <p:txBody>
          <a:bodyPr/>
          <a:lstStyle/>
          <a:p>
            <a:pPr marL="114300" indent="-114300" algn="ctr">
              <a:lnSpc>
                <a:spcPct val="85000"/>
              </a:lnSpc>
              <a:buClr>
                <a:srgbClr val="000000"/>
              </a:buClr>
              <a:defRPr/>
            </a:pPr>
            <a:endParaRPr lang="en-US" sz="1400" b="1">
              <a:solidFill>
                <a:srgbClr val="000000"/>
              </a:solidFill>
              <a:ea typeface="ＭＳ Ｐゴシック" pitchFamily="34" charset="-128"/>
              <a:cs typeface="+mn-cs"/>
            </a:endParaRPr>
          </a:p>
        </p:txBody>
      </p:sp>
      <p:sp>
        <p:nvSpPr>
          <p:cNvPr id="92167" name="Text Box 24"/>
          <p:cNvSpPr txBox="1">
            <a:spLocks noChangeArrowheads="1"/>
          </p:cNvSpPr>
          <p:nvPr/>
        </p:nvSpPr>
        <p:spPr bwMode="gray">
          <a:xfrm>
            <a:off x="5345113" y="2109788"/>
            <a:ext cx="1268412" cy="222250"/>
          </a:xfrm>
          <a:prstGeom prst="rect">
            <a:avLst/>
          </a:prstGeom>
          <a:noFill/>
          <a:ln w="9525" algn="ctr">
            <a:noFill/>
            <a:miter lim="800000"/>
            <a:headEnd/>
            <a:tailEnd/>
          </a:ln>
        </p:spPr>
        <p:txBody>
          <a:bodyPr>
            <a:spAutoFit/>
          </a:bodyPr>
          <a:lstStyle/>
          <a:p>
            <a:pPr marL="114300" indent="-114300" algn="ctr">
              <a:lnSpc>
                <a:spcPct val="85000"/>
              </a:lnSpc>
              <a:buClr>
                <a:srgbClr val="000000"/>
              </a:buClr>
              <a:defRPr/>
            </a:pPr>
            <a:r>
              <a:rPr lang="en-US" sz="1000" b="1" dirty="0">
                <a:solidFill>
                  <a:srgbClr val="FFFFFF"/>
                </a:solidFill>
                <a:ea typeface="ＭＳ Ｐゴシック" pitchFamily="34" charset="-128"/>
                <a:cs typeface="+mn-cs"/>
              </a:rPr>
              <a:t>Power &amp; Clocking</a:t>
            </a:r>
          </a:p>
        </p:txBody>
      </p:sp>
      <p:sp>
        <p:nvSpPr>
          <p:cNvPr id="92168" name="Text Box 10"/>
          <p:cNvSpPr txBox="1">
            <a:spLocks noChangeArrowheads="1"/>
          </p:cNvSpPr>
          <p:nvPr/>
        </p:nvSpPr>
        <p:spPr bwMode="auto">
          <a:xfrm>
            <a:off x="2362200" y="1836738"/>
            <a:ext cx="2860675" cy="276225"/>
          </a:xfrm>
          <a:prstGeom prst="rect">
            <a:avLst/>
          </a:prstGeom>
          <a:noFill/>
          <a:ln w="9525">
            <a:noFill/>
            <a:miter lim="800000"/>
            <a:headEnd/>
            <a:tailEnd/>
          </a:ln>
        </p:spPr>
        <p:txBody>
          <a:bodyPr wrap="none">
            <a:spAutoFit/>
          </a:bodyPr>
          <a:lstStyle/>
          <a:p>
            <a:pPr marL="114300" indent="-114300">
              <a:lnSpc>
                <a:spcPct val="85000"/>
              </a:lnSpc>
              <a:buClr>
                <a:srgbClr val="000000"/>
              </a:buClr>
              <a:defRPr/>
            </a:pPr>
            <a:r>
              <a:rPr lang="en-US" sz="1400" b="1" dirty="0">
                <a:solidFill>
                  <a:srgbClr val="000000"/>
                </a:solidFill>
                <a:ea typeface="ＭＳ Ｐゴシック" pitchFamily="34" charset="-128"/>
                <a:cs typeface="+mn-cs"/>
              </a:rPr>
              <a:t>MSP430FR57xx Microcontroller</a:t>
            </a:r>
          </a:p>
        </p:txBody>
      </p:sp>
      <p:sp>
        <p:nvSpPr>
          <p:cNvPr id="92169" name="Rectangle 11"/>
          <p:cNvSpPr>
            <a:spLocks noChangeArrowheads="1"/>
          </p:cNvSpPr>
          <p:nvPr/>
        </p:nvSpPr>
        <p:spPr bwMode="gray">
          <a:xfrm>
            <a:off x="3835400" y="2127250"/>
            <a:ext cx="1341438" cy="636588"/>
          </a:xfrm>
          <a:prstGeom prst="rect">
            <a:avLst/>
          </a:prstGeom>
          <a:solidFill>
            <a:srgbClr val="808080"/>
          </a:solidFill>
          <a:ln w="9525" algn="ctr">
            <a:noFill/>
            <a:miter lim="800000"/>
            <a:headEnd/>
            <a:tailEnd/>
          </a:ln>
        </p:spPr>
        <p:txBody>
          <a:bodyPr/>
          <a:lstStyle/>
          <a:p>
            <a:pPr marL="114300" indent="-114300" algn="ctr">
              <a:lnSpc>
                <a:spcPct val="85000"/>
              </a:lnSpc>
              <a:buClr>
                <a:srgbClr val="000000"/>
              </a:buClr>
              <a:defRPr/>
            </a:pPr>
            <a:endParaRPr lang="en-US" sz="1400" b="1">
              <a:solidFill>
                <a:srgbClr val="000000"/>
              </a:solidFill>
              <a:ea typeface="ＭＳ Ｐゴシック" pitchFamily="34" charset="-128"/>
              <a:cs typeface="+mn-cs"/>
            </a:endParaRPr>
          </a:p>
        </p:txBody>
      </p:sp>
      <p:sp>
        <p:nvSpPr>
          <p:cNvPr id="92170" name="Text Box 12"/>
          <p:cNvSpPr txBox="1">
            <a:spLocks noChangeArrowheads="1"/>
          </p:cNvSpPr>
          <p:nvPr/>
        </p:nvSpPr>
        <p:spPr bwMode="gray">
          <a:xfrm>
            <a:off x="3883025" y="2112963"/>
            <a:ext cx="1244600" cy="222250"/>
          </a:xfrm>
          <a:prstGeom prst="rect">
            <a:avLst/>
          </a:prstGeom>
          <a:noFill/>
          <a:ln w="9525" algn="ctr">
            <a:noFill/>
            <a:miter lim="800000"/>
            <a:headEnd/>
            <a:tailEnd/>
          </a:ln>
        </p:spPr>
        <p:txBody>
          <a:bodyPr>
            <a:spAutoFit/>
          </a:bodyPr>
          <a:lstStyle/>
          <a:p>
            <a:pPr marL="114300" indent="-114300" algn="ctr">
              <a:lnSpc>
                <a:spcPct val="85000"/>
              </a:lnSpc>
              <a:buClr>
                <a:srgbClr val="000000"/>
              </a:buClr>
              <a:defRPr/>
            </a:pPr>
            <a:r>
              <a:rPr lang="en-US" sz="1000" b="1" dirty="0">
                <a:solidFill>
                  <a:srgbClr val="FFFFFF"/>
                </a:solidFill>
                <a:ea typeface="ＭＳ Ｐゴシック" pitchFamily="34" charset="-128"/>
                <a:cs typeface="+mn-cs"/>
              </a:rPr>
              <a:t>Memory</a:t>
            </a:r>
            <a:endParaRPr lang="en-US" sz="1400" b="1" dirty="0">
              <a:solidFill>
                <a:srgbClr val="000000"/>
              </a:solidFill>
              <a:ea typeface="ＭＳ Ｐゴシック" pitchFamily="34" charset="-128"/>
              <a:cs typeface="+mn-cs"/>
            </a:endParaRPr>
          </a:p>
        </p:txBody>
      </p:sp>
      <p:sp>
        <p:nvSpPr>
          <p:cNvPr id="92171" name="Rectangle 34"/>
          <p:cNvSpPr>
            <a:spLocks noChangeArrowheads="1"/>
          </p:cNvSpPr>
          <p:nvPr/>
        </p:nvSpPr>
        <p:spPr bwMode="gray">
          <a:xfrm>
            <a:off x="3897313" y="2335213"/>
            <a:ext cx="1212850" cy="333375"/>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75000"/>
              </a:lnSpc>
              <a:buClr>
                <a:srgbClr val="000000"/>
              </a:buClr>
            </a:pPr>
            <a:endParaRPr lang="ru-RU" sz="1100" b="1">
              <a:solidFill>
                <a:srgbClr val="FFFFFF"/>
              </a:solidFill>
            </a:endParaRPr>
          </a:p>
        </p:txBody>
      </p:sp>
      <p:sp>
        <p:nvSpPr>
          <p:cNvPr id="92172" name="Rectangle 14"/>
          <p:cNvSpPr>
            <a:spLocks noChangeArrowheads="1"/>
          </p:cNvSpPr>
          <p:nvPr/>
        </p:nvSpPr>
        <p:spPr bwMode="gray">
          <a:xfrm>
            <a:off x="3835400" y="2836863"/>
            <a:ext cx="1341438" cy="731837"/>
          </a:xfrm>
          <a:prstGeom prst="rect">
            <a:avLst/>
          </a:prstGeom>
          <a:solidFill>
            <a:srgbClr val="808080"/>
          </a:solidFill>
          <a:ln w="9525" algn="ctr">
            <a:noFill/>
            <a:miter lim="800000"/>
            <a:headEnd/>
            <a:tailEnd/>
          </a:ln>
        </p:spPr>
        <p:txBody>
          <a:bodyPr/>
          <a:lstStyle/>
          <a:p>
            <a:pPr marL="114300" indent="-114300" algn="ctr">
              <a:lnSpc>
                <a:spcPct val="85000"/>
              </a:lnSpc>
              <a:buClr>
                <a:srgbClr val="000000"/>
              </a:buClr>
              <a:defRPr/>
            </a:pPr>
            <a:endParaRPr lang="en-US" sz="1400" b="1">
              <a:solidFill>
                <a:srgbClr val="000000"/>
              </a:solidFill>
              <a:ea typeface="ＭＳ Ｐゴシック" pitchFamily="34" charset="-128"/>
              <a:cs typeface="+mn-cs"/>
            </a:endParaRPr>
          </a:p>
        </p:txBody>
      </p:sp>
      <p:sp>
        <p:nvSpPr>
          <p:cNvPr id="92173" name="Text Box 15"/>
          <p:cNvSpPr txBox="1">
            <a:spLocks noChangeArrowheads="1"/>
          </p:cNvSpPr>
          <p:nvPr/>
        </p:nvSpPr>
        <p:spPr bwMode="gray">
          <a:xfrm>
            <a:off x="3886200" y="2817813"/>
            <a:ext cx="1244600" cy="222250"/>
          </a:xfrm>
          <a:prstGeom prst="rect">
            <a:avLst/>
          </a:prstGeom>
          <a:noFill/>
          <a:ln w="9525" algn="ctr">
            <a:noFill/>
            <a:miter lim="800000"/>
            <a:headEnd/>
            <a:tailEnd/>
          </a:ln>
        </p:spPr>
        <p:txBody>
          <a:bodyPr>
            <a:spAutoFit/>
          </a:bodyPr>
          <a:lstStyle/>
          <a:p>
            <a:pPr marL="114300" indent="-114300" algn="ctr">
              <a:lnSpc>
                <a:spcPct val="85000"/>
              </a:lnSpc>
              <a:buClr>
                <a:srgbClr val="000000"/>
              </a:buClr>
              <a:defRPr/>
            </a:pPr>
            <a:r>
              <a:rPr lang="en-US" sz="1000" b="1" dirty="0">
                <a:solidFill>
                  <a:srgbClr val="FFFFFF"/>
                </a:solidFill>
                <a:ea typeface="ＭＳ Ｐゴシック" pitchFamily="34" charset="-128"/>
                <a:cs typeface="+mn-cs"/>
              </a:rPr>
              <a:t>Debug</a:t>
            </a:r>
            <a:endParaRPr lang="en-US" sz="1400" b="1" dirty="0">
              <a:solidFill>
                <a:srgbClr val="000000"/>
              </a:solidFill>
              <a:ea typeface="ＭＳ Ｐゴシック" pitchFamily="34" charset="-128"/>
              <a:cs typeface="+mn-cs"/>
            </a:endParaRPr>
          </a:p>
        </p:txBody>
      </p:sp>
      <p:sp>
        <p:nvSpPr>
          <p:cNvPr id="92174" name="Rectangle 16"/>
          <p:cNvSpPr>
            <a:spLocks noChangeArrowheads="1"/>
          </p:cNvSpPr>
          <p:nvPr/>
        </p:nvSpPr>
        <p:spPr bwMode="gray">
          <a:xfrm>
            <a:off x="3911600" y="3019425"/>
            <a:ext cx="1203325" cy="176213"/>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85000"/>
              </a:lnSpc>
              <a:buClr>
                <a:srgbClr val="000000"/>
              </a:buClr>
            </a:pPr>
            <a:r>
              <a:rPr lang="en-US" sz="1000" b="1">
                <a:solidFill>
                  <a:srgbClr val="FFFFFF"/>
                </a:solidFill>
              </a:rPr>
              <a:t> Real-time JTAG</a:t>
            </a:r>
            <a:endParaRPr lang="en-US" sz="1400" b="1">
              <a:solidFill>
                <a:srgbClr val="000000"/>
              </a:solidFill>
            </a:endParaRPr>
          </a:p>
        </p:txBody>
      </p:sp>
      <p:sp>
        <p:nvSpPr>
          <p:cNvPr id="92175" name="Rectangle 38"/>
          <p:cNvSpPr>
            <a:spLocks noChangeArrowheads="1"/>
          </p:cNvSpPr>
          <p:nvPr/>
        </p:nvSpPr>
        <p:spPr bwMode="gray">
          <a:xfrm>
            <a:off x="3911600" y="3324225"/>
            <a:ext cx="1203325" cy="176213"/>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85000"/>
              </a:lnSpc>
              <a:buClr>
                <a:srgbClr val="000000"/>
              </a:buClr>
            </a:pPr>
            <a:r>
              <a:rPr lang="en-US" sz="1000" b="1">
                <a:solidFill>
                  <a:srgbClr val="FFFFFF"/>
                </a:solidFill>
              </a:rPr>
              <a:t>Boot Strap Loader</a:t>
            </a:r>
            <a:endParaRPr lang="en-US" sz="1400" b="1">
              <a:solidFill>
                <a:srgbClr val="000000"/>
              </a:solidFill>
            </a:endParaRPr>
          </a:p>
        </p:txBody>
      </p:sp>
      <p:sp>
        <p:nvSpPr>
          <p:cNvPr id="92176" name="Rectangle 18"/>
          <p:cNvSpPr>
            <a:spLocks noChangeArrowheads="1"/>
          </p:cNvSpPr>
          <p:nvPr/>
        </p:nvSpPr>
        <p:spPr bwMode="gray">
          <a:xfrm>
            <a:off x="3911600" y="3171825"/>
            <a:ext cx="1203325" cy="176213"/>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85000"/>
              </a:lnSpc>
              <a:buClr>
                <a:srgbClr val="000000"/>
              </a:buClr>
            </a:pPr>
            <a:r>
              <a:rPr lang="en-US" sz="1000" b="1">
                <a:solidFill>
                  <a:srgbClr val="FFFFFF"/>
                </a:solidFill>
              </a:rPr>
              <a:t>Embedded Emulation</a:t>
            </a:r>
            <a:endParaRPr lang="en-US" sz="1400" b="1">
              <a:solidFill>
                <a:srgbClr val="000000"/>
              </a:solidFill>
            </a:endParaRPr>
          </a:p>
        </p:txBody>
      </p:sp>
      <p:sp>
        <p:nvSpPr>
          <p:cNvPr id="92177" name="Rectangle 32"/>
          <p:cNvSpPr>
            <a:spLocks noChangeArrowheads="1"/>
          </p:cNvSpPr>
          <p:nvPr/>
        </p:nvSpPr>
        <p:spPr bwMode="gray">
          <a:xfrm>
            <a:off x="5332413" y="2317750"/>
            <a:ext cx="1295400" cy="1174750"/>
          </a:xfrm>
          <a:prstGeom prst="rect">
            <a:avLst/>
          </a:prstGeom>
          <a:solidFill>
            <a:srgbClr val="B2B2B2"/>
          </a:solidFill>
          <a:ln w="9525" algn="ctr">
            <a:solidFill>
              <a:schemeClr val="bg1"/>
            </a:solidFill>
            <a:miter lim="800000"/>
            <a:headEnd/>
            <a:tailEnd/>
          </a:ln>
        </p:spPr>
        <p:txBody>
          <a:bodyPr lIns="9144" tIns="9144" rIns="9144" bIns="9144" anchor="ctr"/>
          <a:lstStyle/>
          <a:p>
            <a:pPr marL="165100" indent="-104775">
              <a:lnSpc>
                <a:spcPct val="85000"/>
              </a:lnSpc>
              <a:buClr>
                <a:srgbClr val="FFFFFF"/>
              </a:buClr>
              <a:buFontTx/>
              <a:buChar char="•"/>
            </a:pPr>
            <a:r>
              <a:rPr lang="en-US" sz="1200" b="1">
                <a:solidFill>
                  <a:srgbClr val="FFFFFF"/>
                </a:solidFill>
              </a:rPr>
              <a:t>Power on Reset</a:t>
            </a:r>
          </a:p>
          <a:p>
            <a:pPr marL="165100" indent="-104775">
              <a:lnSpc>
                <a:spcPct val="85000"/>
              </a:lnSpc>
              <a:buClr>
                <a:srgbClr val="FFFFFF"/>
              </a:buClr>
              <a:buFontTx/>
              <a:buChar char="•"/>
            </a:pPr>
            <a:r>
              <a:rPr lang="en-US" sz="1200" b="1">
                <a:solidFill>
                  <a:srgbClr val="FFFFFF"/>
                </a:solidFill>
              </a:rPr>
              <a:t>Brownout Reset</a:t>
            </a:r>
          </a:p>
          <a:p>
            <a:pPr marL="165100" indent="-104775">
              <a:lnSpc>
                <a:spcPct val="85000"/>
              </a:lnSpc>
              <a:buClr>
                <a:srgbClr val="FFFFFF"/>
              </a:buClr>
              <a:buFontTx/>
              <a:buChar char="•"/>
            </a:pPr>
            <a:r>
              <a:rPr lang="en-US" sz="1200" b="1">
                <a:solidFill>
                  <a:srgbClr val="FFFFFF"/>
                </a:solidFill>
              </a:rPr>
              <a:t>Low Power Vreg (1.5V)</a:t>
            </a:r>
          </a:p>
          <a:p>
            <a:pPr marL="165100" indent="-104775">
              <a:lnSpc>
                <a:spcPct val="85000"/>
              </a:lnSpc>
              <a:buClr>
                <a:srgbClr val="FFFFFF"/>
              </a:buClr>
              <a:buFontTx/>
              <a:buChar char="•"/>
            </a:pPr>
            <a:r>
              <a:rPr lang="en-US" sz="1200" b="1">
                <a:solidFill>
                  <a:srgbClr val="FFFFFF"/>
                </a:solidFill>
              </a:rPr>
              <a:t>XT1, VLO</a:t>
            </a:r>
          </a:p>
          <a:p>
            <a:pPr marL="165100" indent="-104775">
              <a:lnSpc>
                <a:spcPct val="85000"/>
              </a:lnSpc>
              <a:buClr>
                <a:srgbClr val="FFFFFF"/>
              </a:buClr>
              <a:buFontTx/>
              <a:buChar char="•"/>
            </a:pPr>
            <a:r>
              <a:rPr lang="en-US" sz="1200" b="1">
                <a:solidFill>
                  <a:srgbClr val="FFFFFF"/>
                </a:solidFill>
              </a:rPr>
              <a:t>DCO </a:t>
            </a:r>
          </a:p>
          <a:p>
            <a:pPr marL="165100" indent="-104775">
              <a:lnSpc>
                <a:spcPct val="85000"/>
              </a:lnSpc>
              <a:buClr>
                <a:srgbClr val="FFFFFF"/>
              </a:buClr>
              <a:buFontTx/>
              <a:buChar char="•"/>
            </a:pPr>
            <a:r>
              <a:rPr lang="en-US" sz="1200" b="1">
                <a:solidFill>
                  <a:srgbClr val="FFFFFF"/>
                </a:solidFill>
              </a:rPr>
              <a:t>Real-time Clock</a:t>
            </a:r>
          </a:p>
        </p:txBody>
      </p:sp>
      <p:sp>
        <p:nvSpPr>
          <p:cNvPr id="92178" name="Rectangle 20"/>
          <p:cNvSpPr>
            <a:spLocks noChangeArrowheads="1"/>
          </p:cNvSpPr>
          <p:nvPr/>
        </p:nvSpPr>
        <p:spPr bwMode="gray">
          <a:xfrm>
            <a:off x="2579688" y="4113213"/>
            <a:ext cx="2124075" cy="209550"/>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85000"/>
              </a:lnSpc>
              <a:buClr>
                <a:srgbClr val="000000"/>
              </a:buClr>
            </a:pPr>
            <a:r>
              <a:rPr lang="en-US" sz="1200" b="1">
                <a:solidFill>
                  <a:srgbClr val="FFFFFF"/>
                </a:solidFill>
              </a:rPr>
              <a:t>DMA (3ch)</a:t>
            </a:r>
          </a:p>
        </p:txBody>
      </p:sp>
      <p:sp>
        <p:nvSpPr>
          <p:cNvPr id="92179" name="Rectangle 21"/>
          <p:cNvSpPr>
            <a:spLocks noChangeArrowheads="1"/>
          </p:cNvSpPr>
          <p:nvPr/>
        </p:nvSpPr>
        <p:spPr bwMode="gray">
          <a:xfrm>
            <a:off x="2579688" y="3860800"/>
            <a:ext cx="2124075" cy="220663"/>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85000"/>
              </a:lnSpc>
              <a:buClr>
                <a:srgbClr val="000000"/>
              </a:buClr>
            </a:pPr>
            <a:r>
              <a:rPr lang="en-US" sz="1200" b="1">
                <a:solidFill>
                  <a:srgbClr val="FFFFFF"/>
                </a:solidFill>
              </a:rPr>
              <a:t>32 x 32 Multiplier</a:t>
            </a:r>
          </a:p>
        </p:txBody>
      </p:sp>
      <p:sp>
        <p:nvSpPr>
          <p:cNvPr id="92180" name="Text Box 17"/>
          <p:cNvSpPr txBox="1">
            <a:spLocks noChangeArrowheads="1"/>
          </p:cNvSpPr>
          <p:nvPr/>
        </p:nvSpPr>
        <p:spPr bwMode="gray">
          <a:xfrm>
            <a:off x="2509838" y="4589463"/>
            <a:ext cx="1370012" cy="260350"/>
          </a:xfrm>
          <a:prstGeom prst="rect">
            <a:avLst/>
          </a:prstGeom>
          <a:noFill/>
          <a:ln w="9525">
            <a:noFill/>
            <a:miter lim="800000"/>
            <a:headEnd/>
            <a:tailEnd/>
          </a:ln>
        </p:spPr>
        <p:txBody>
          <a:bodyPr wrap="none">
            <a:spAutoFit/>
          </a:bodyPr>
          <a:lstStyle/>
          <a:p>
            <a:pPr marL="114300" indent="-114300" algn="r">
              <a:lnSpc>
                <a:spcPct val="85000"/>
              </a:lnSpc>
              <a:buClr>
                <a:srgbClr val="000000"/>
              </a:buClr>
              <a:defRPr/>
            </a:pPr>
            <a:r>
              <a:rPr lang="en-US" sz="1300" b="1" dirty="0">
                <a:solidFill>
                  <a:srgbClr val="FFFFFF"/>
                </a:solidFill>
                <a:ea typeface="ＭＳ Ｐゴシック" pitchFamily="34" charset="-128"/>
                <a:cs typeface="+mn-cs"/>
              </a:rPr>
              <a:t>Serial Interface</a:t>
            </a:r>
          </a:p>
        </p:txBody>
      </p:sp>
      <p:sp>
        <p:nvSpPr>
          <p:cNvPr id="92181" name="Rectangle 23"/>
          <p:cNvSpPr>
            <a:spLocks noChangeArrowheads="1"/>
          </p:cNvSpPr>
          <p:nvPr/>
        </p:nvSpPr>
        <p:spPr bwMode="gray">
          <a:xfrm>
            <a:off x="2570163" y="5730875"/>
            <a:ext cx="2133600" cy="190500"/>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85000"/>
              </a:lnSpc>
              <a:buClr>
                <a:srgbClr val="000000"/>
              </a:buClr>
            </a:pPr>
            <a:r>
              <a:rPr lang="en-US" sz="1200" b="1">
                <a:solidFill>
                  <a:srgbClr val="FFFFFF"/>
                </a:solidFill>
              </a:rPr>
              <a:t>ADC10 (up to 12ch)</a:t>
            </a:r>
          </a:p>
        </p:txBody>
      </p:sp>
      <p:sp>
        <p:nvSpPr>
          <p:cNvPr id="92182" name="Text Box 25"/>
          <p:cNvSpPr txBox="1">
            <a:spLocks noChangeArrowheads="1"/>
          </p:cNvSpPr>
          <p:nvPr/>
        </p:nvSpPr>
        <p:spPr bwMode="gray">
          <a:xfrm>
            <a:off x="2481263" y="5300663"/>
            <a:ext cx="746125" cy="260350"/>
          </a:xfrm>
          <a:prstGeom prst="rect">
            <a:avLst/>
          </a:prstGeom>
          <a:noFill/>
          <a:ln w="9525">
            <a:noFill/>
            <a:miter lim="800000"/>
            <a:headEnd/>
            <a:tailEnd/>
          </a:ln>
        </p:spPr>
        <p:txBody>
          <a:bodyPr>
            <a:spAutoFit/>
          </a:bodyPr>
          <a:lstStyle/>
          <a:p>
            <a:pPr marL="114300" indent="-114300" algn="r">
              <a:lnSpc>
                <a:spcPct val="85000"/>
              </a:lnSpc>
              <a:buClr>
                <a:srgbClr val="000000"/>
              </a:buClr>
              <a:defRPr/>
            </a:pPr>
            <a:r>
              <a:rPr lang="en-US" sz="1300" b="1" dirty="0">
                <a:solidFill>
                  <a:srgbClr val="FFFFFF"/>
                </a:solidFill>
                <a:ea typeface="ＭＳ Ｐゴシック" pitchFamily="34" charset="-128"/>
                <a:cs typeface="+mn-cs"/>
              </a:rPr>
              <a:t>Analog</a:t>
            </a:r>
          </a:p>
        </p:txBody>
      </p:sp>
      <p:sp>
        <p:nvSpPr>
          <p:cNvPr id="92183" name="Text Box 15"/>
          <p:cNvSpPr txBox="1">
            <a:spLocks noChangeArrowheads="1"/>
          </p:cNvSpPr>
          <p:nvPr/>
        </p:nvSpPr>
        <p:spPr bwMode="gray">
          <a:xfrm>
            <a:off x="5387975" y="3644900"/>
            <a:ext cx="682625" cy="247650"/>
          </a:xfrm>
          <a:prstGeom prst="rect">
            <a:avLst/>
          </a:prstGeom>
          <a:noFill/>
          <a:ln w="9525" algn="ctr">
            <a:noFill/>
            <a:miter lim="800000"/>
            <a:headEnd/>
            <a:tailEnd/>
          </a:ln>
        </p:spPr>
        <p:txBody>
          <a:bodyPr wrap="none">
            <a:spAutoFit/>
          </a:bodyPr>
          <a:lstStyle/>
          <a:p>
            <a:pPr marL="114300" indent="-114300" algn="r">
              <a:lnSpc>
                <a:spcPct val="85000"/>
              </a:lnSpc>
              <a:buClr>
                <a:srgbClr val="000000"/>
              </a:buClr>
              <a:defRPr/>
            </a:pPr>
            <a:r>
              <a:rPr lang="en-US" sz="1200" b="1" dirty="0">
                <a:solidFill>
                  <a:srgbClr val="FFFFFF"/>
                </a:solidFill>
                <a:ea typeface="ＭＳ Ｐゴシック" pitchFamily="34" charset="-128"/>
                <a:cs typeface="+mn-cs"/>
              </a:rPr>
              <a:t>Timers</a:t>
            </a:r>
          </a:p>
        </p:txBody>
      </p:sp>
      <p:sp>
        <p:nvSpPr>
          <p:cNvPr id="92187" name="Text Box 29"/>
          <p:cNvSpPr txBox="1">
            <a:spLocks noChangeArrowheads="1"/>
          </p:cNvSpPr>
          <p:nvPr/>
        </p:nvSpPr>
        <p:spPr bwMode="gray">
          <a:xfrm>
            <a:off x="4779963" y="5351463"/>
            <a:ext cx="606425" cy="260350"/>
          </a:xfrm>
          <a:prstGeom prst="rect">
            <a:avLst/>
          </a:prstGeom>
          <a:noFill/>
          <a:ln w="9525">
            <a:noFill/>
            <a:miter lim="800000"/>
            <a:headEnd/>
            <a:tailEnd/>
          </a:ln>
        </p:spPr>
        <p:txBody>
          <a:bodyPr wrap="none">
            <a:spAutoFit/>
          </a:bodyPr>
          <a:lstStyle/>
          <a:p>
            <a:pPr marL="114300" indent="-114300" algn="r">
              <a:lnSpc>
                <a:spcPct val="85000"/>
              </a:lnSpc>
              <a:buClr>
                <a:srgbClr val="000000"/>
              </a:buClr>
              <a:defRPr/>
            </a:pPr>
            <a:r>
              <a:rPr lang="en-US" sz="1300" b="1">
                <a:solidFill>
                  <a:srgbClr val="FFFFFF"/>
                </a:solidFill>
                <a:ea typeface="ＭＳ Ｐゴシック" pitchFamily="34" charset="-128"/>
                <a:cs typeface="+mn-cs"/>
              </a:rPr>
              <a:t>Ports</a:t>
            </a:r>
          </a:p>
        </p:txBody>
      </p:sp>
      <p:sp>
        <p:nvSpPr>
          <p:cNvPr id="92188" name="Rectangle 30"/>
          <p:cNvSpPr>
            <a:spLocks noChangeArrowheads="1"/>
          </p:cNvSpPr>
          <p:nvPr/>
        </p:nvSpPr>
        <p:spPr bwMode="gray">
          <a:xfrm>
            <a:off x="4799013" y="5580063"/>
            <a:ext cx="1804987" cy="342900"/>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85000"/>
              </a:lnSpc>
              <a:buClr>
                <a:srgbClr val="000000"/>
              </a:buClr>
            </a:pPr>
            <a:r>
              <a:rPr lang="en-US" sz="1200" b="1">
                <a:solidFill>
                  <a:srgbClr val="FFFFFF"/>
                </a:solidFill>
              </a:rPr>
              <a:t>Up to 3 1x8 + 1 1x3 I/O Ports w/ interrupt/ wake-up</a:t>
            </a:r>
          </a:p>
        </p:txBody>
      </p:sp>
      <p:sp>
        <p:nvSpPr>
          <p:cNvPr id="92189" name="Rectangle 31"/>
          <p:cNvSpPr>
            <a:spLocks noChangeArrowheads="1"/>
          </p:cNvSpPr>
          <p:nvPr/>
        </p:nvSpPr>
        <p:spPr bwMode="gray">
          <a:xfrm>
            <a:off x="2579688" y="4356100"/>
            <a:ext cx="2124075" cy="228600"/>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85000"/>
              </a:lnSpc>
              <a:buClr>
                <a:srgbClr val="000000"/>
              </a:buClr>
            </a:pPr>
            <a:r>
              <a:rPr lang="en-US" sz="1200" b="1">
                <a:solidFill>
                  <a:srgbClr val="FFFFFF"/>
                </a:solidFill>
              </a:rPr>
              <a:t>CRC16</a:t>
            </a:r>
          </a:p>
        </p:txBody>
      </p:sp>
      <p:sp>
        <p:nvSpPr>
          <p:cNvPr id="92190" name="Rectangle 32"/>
          <p:cNvSpPr>
            <a:spLocks noChangeArrowheads="1"/>
          </p:cNvSpPr>
          <p:nvPr/>
        </p:nvSpPr>
        <p:spPr bwMode="gray">
          <a:xfrm>
            <a:off x="2579688" y="4787900"/>
            <a:ext cx="2124075" cy="508000"/>
          </a:xfrm>
          <a:prstGeom prst="rect">
            <a:avLst/>
          </a:prstGeom>
          <a:solidFill>
            <a:srgbClr val="B2B2B2"/>
          </a:solidFill>
          <a:ln w="9525" algn="ctr">
            <a:solidFill>
              <a:schemeClr val="bg1"/>
            </a:solidFill>
            <a:miter lim="800000"/>
            <a:headEnd/>
            <a:tailEnd/>
          </a:ln>
        </p:spPr>
        <p:txBody>
          <a:bodyPr lIns="9144" tIns="9144" rIns="9144" bIns="9144" anchor="ctr"/>
          <a:lstStyle/>
          <a:p>
            <a:pPr marL="168275" indent="-112713" defTabSz="973138">
              <a:lnSpc>
                <a:spcPct val="85000"/>
              </a:lnSpc>
              <a:buClr>
                <a:schemeClr val="bg1"/>
              </a:buClr>
              <a:buFontTx/>
              <a:buChar char="•"/>
            </a:pPr>
            <a:r>
              <a:rPr lang="en-US" sz="1000" b="1">
                <a:solidFill>
                  <a:srgbClr val="FFFFFF"/>
                </a:solidFill>
              </a:rPr>
              <a:t>Ch A: 2 UARTor IrDA or SPI </a:t>
            </a:r>
          </a:p>
        </p:txBody>
      </p:sp>
      <p:sp>
        <p:nvSpPr>
          <p:cNvPr id="92192" name="Rectangle 34"/>
          <p:cNvSpPr>
            <a:spLocks noChangeArrowheads="1"/>
          </p:cNvSpPr>
          <p:nvPr/>
        </p:nvSpPr>
        <p:spPr bwMode="gray">
          <a:xfrm>
            <a:off x="2570163" y="5507038"/>
            <a:ext cx="2133600" cy="185737"/>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85000"/>
              </a:lnSpc>
              <a:buClr>
                <a:srgbClr val="000000"/>
              </a:buClr>
            </a:pPr>
            <a:r>
              <a:rPr lang="en-US" sz="1200" b="1">
                <a:solidFill>
                  <a:srgbClr val="FFFFFF"/>
                </a:solidFill>
              </a:rPr>
              <a:t>Comparator / REF</a:t>
            </a:r>
          </a:p>
        </p:txBody>
      </p:sp>
      <p:sp>
        <p:nvSpPr>
          <p:cNvPr id="92193" name="Rectangle 10"/>
          <p:cNvSpPr>
            <a:spLocks noChangeArrowheads="1"/>
          </p:cNvSpPr>
          <p:nvPr/>
        </p:nvSpPr>
        <p:spPr bwMode="gray">
          <a:xfrm>
            <a:off x="2417763" y="2112963"/>
            <a:ext cx="1354137" cy="1460500"/>
          </a:xfrm>
          <a:prstGeom prst="rect">
            <a:avLst/>
          </a:prstGeom>
          <a:gradFill rotWithShape="1">
            <a:gsLst>
              <a:gs pos="0">
                <a:schemeClr val="tx2">
                  <a:lumMod val="75000"/>
                </a:schemeClr>
              </a:gs>
              <a:gs pos="50000">
                <a:schemeClr val="tx2"/>
              </a:gs>
              <a:gs pos="100000">
                <a:schemeClr val="tx2">
                  <a:lumMod val="75000"/>
                </a:schemeClr>
              </a:gs>
            </a:gsLst>
            <a:lin ang="0" scaled="1"/>
          </a:gradFill>
          <a:ln w="9525" algn="ctr">
            <a:noFill/>
            <a:miter lim="800000"/>
            <a:headEnd/>
            <a:tailEnd/>
          </a:ln>
        </p:spPr>
        <p:txBody>
          <a:bodyPr/>
          <a:lstStyle/>
          <a:p>
            <a:pPr marL="114300" indent="-114300" algn="ctr">
              <a:lnSpc>
                <a:spcPct val="85000"/>
              </a:lnSpc>
              <a:buClr>
                <a:srgbClr val="000000"/>
              </a:buClr>
              <a:defRPr/>
            </a:pPr>
            <a:endParaRPr lang="en-US" sz="1600" b="1" dirty="0">
              <a:solidFill>
                <a:srgbClr val="FFFFFF"/>
              </a:solidFill>
              <a:ea typeface="ＭＳ Ｐゴシック" pitchFamily="34" charset="-128"/>
              <a:cs typeface="+mn-cs"/>
            </a:endParaRPr>
          </a:p>
          <a:p>
            <a:pPr algn="ctr">
              <a:buClr>
                <a:srgbClr val="000000"/>
              </a:buClr>
              <a:defRPr/>
            </a:pPr>
            <a:r>
              <a:rPr lang="en-US" sz="1600" b="1" dirty="0">
                <a:solidFill>
                  <a:srgbClr val="FFFFFF"/>
                </a:solidFill>
                <a:ea typeface="ＭＳ Ｐゴシック" pitchFamily="34" charset="-128"/>
                <a:cs typeface="+mn-cs"/>
              </a:rPr>
              <a:t>16-bit </a:t>
            </a:r>
            <a:br>
              <a:rPr lang="en-US" sz="1600" b="1" dirty="0">
                <a:solidFill>
                  <a:srgbClr val="FFFFFF"/>
                </a:solidFill>
                <a:ea typeface="ＭＳ Ｐゴシック" pitchFamily="34" charset="-128"/>
                <a:cs typeface="+mn-cs"/>
              </a:rPr>
            </a:br>
            <a:r>
              <a:rPr lang="en-US" sz="1600" b="1" dirty="0">
                <a:solidFill>
                  <a:srgbClr val="FFFFFF"/>
                </a:solidFill>
                <a:ea typeface="ＭＳ Ｐゴシック" pitchFamily="34" charset="-128"/>
                <a:cs typeface="+mn-cs"/>
              </a:rPr>
              <a:t>RISC</a:t>
            </a:r>
          </a:p>
          <a:p>
            <a:pPr algn="ctr">
              <a:buClr>
                <a:srgbClr val="000000"/>
              </a:buClr>
              <a:defRPr/>
            </a:pPr>
            <a:r>
              <a:rPr lang="en-US" sz="1600" b="1" dirty="0">
                <a:solidFill>
                  <a:srgbClr val="FFFFFF"/>
                </a:solidFill>
                <a:ea typeface="ＭＳ Ｐゴシック" pitchFamily="34" charset="-128"/>
                <a:cs typeface="+mn-cs"/>
              </a:rPr>
              <a:t>MCU</a:t>
            </a:r>
          </a:p>
          <a:p>
            <a:pPr marL="114300" indent="-114300" algn="ctr">
              <a:buClr>
                <a:srgbClr val="000000"/>
              </a:buClr>
              <a:defRPr/>
            </a:pPr>
            <a:endParaRPr lang="en-US" sz="700" b="1" dirty="0">
              <a:solidFill>
                <a:srgbClr val="FFFFFF"/>
              </a:solidFill>
              <a:ea typeface="ＭＳ Ｐゴシック" pitchFamily="34" charset="-128"/>
              <a:cs typeface="+mn-cs"/>
            </a:endParaRPr>
          </a:p>
          <a:p>
            <a:pPr algn="ctr">
              <a:buClr>
                <a:srgbClr val="000000"/>
              </a:buClr>
              <a:defRPr/>
            </a:pPr>
            <a:r>
              <a:rPr lang="en-US" sz="900" b="1" dirty="0">
                <a:solidFill>
                  <a:srgbClr val="FFFFFF"/>
                </a:solidFill>
                <a:ea typeface="ＭＳ Ｐゴシック" pitchFamily="34" charset="-128"/>
                <a:cs typeface="+mn-cs"/>
              </a:rPr>
              <a:t/>
            </a:r>
            <a:br>
              <a:rPr lang="en-US" sz="900" b="1" dirty="0">
                <a:solidFill>
                  <a:srgbClr val="FFFFFF"/>
                </a:solidFill>
                <a:ea typeface="ＭＳ Ｐゴシック" pitchFamily="34" charset="-128"/>
                <a:cs typeface="+mn-cs"/>
              </a:rPr>
            </a:br>
            <a:r>
              <a:rPr lang="en-US" sz="700" b="1" dirty="0">
                <a:solidFill>
                  <a:srgbClr val="FFFFFF"/>
                </a:solidFill>
                <a:ea typeface="ＭＳ Ｐゴシック" pitchFamily="34" charset="-128"/>
                <a:cs typeface="+mn-cs"/>
              </a:rPr>
              <a:t/>
            </a:r>
            <a:br>
              <a:rPr lang="en-US" sz="700" b="1" dirty="0">
                <a:solidFill>
                  <a:srgbClr val="FFFFFF"/>
                </a:solidFill>
                <a:ea typeface="ＭＳ Ｐゴシック" pitchFamily="34" charset="-128"/>
                <a:cs typeface="+mn-cs"/>
              </a:rPr>
            </a:br>
            <a:endParaRPr lang="en-US" sz="1400" b="1" dirty="0">
              <a:solidFill>
                <a:srgbClr val="000000"/>
              </a:solidFill>
              <a:ea typeface="ＭＳ Ｐゴシック" pitchFamily="34" charset="-128"/>
              <a:cs typeface="+mn-cs"/>
            </a:endParaRPr>
          </a:p>
        </p:txBody>
      </p:sp>
      <p:sp>
        <p:nvSpPr>
          <p:cNvPr id="92184" name="Rectangle 40"/>
          <p:cNvSpPr>
            <a:spLocks noChangeArrowheads="1"/>
          </p:cNvSpPr>
          <p:nvPr/>
        </p:nvSpPr>
        <p:spPr bwMode="gray">
          <a:xfrm>
            <a:off x="4819650" y="4089400"/>
            <a:ext cx="1784350" cy="228600"/>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85000"/>
              </a:lnSpc>
              <a:buClr>
                <a:srgbClr val="000000"/>
              </a:buClr>
            </a:pPr>
            <a:r>
              <a:rPr lang="en-US" sz="1200" b="1">
                <a:solidFill>
                  <a:srgbClr val="FFFFFF"/>
                </a:solidFill>
              </a:rPr>
              <a:t>Timer0_A3</a:t>
            </a:r>
          </a:p>
        </p:txBody>
      </p:sp>
      <p:sp>
        <p:nvSpPr>
          <p:cNvPr id="92185" name="Rectangle 27"/>
          <p:cNvSpPr>
            <a:spLocks noChangeArrowheads="1"/>
          </p:cNvSpPr>
          <p:nvPr/>
        </p:nvSpPr>
        <p:spPr bwMode="gray">
          <a:xfrm>
            <a:off x="4819650" y="4318000"/>
            <a:ext cx="1784350" cy="228600"/>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85000"/>
              </a:lnSpc>
              <a:buClr>
                <a:srgbClr val="000000"/>
              </a:buClr>
            </a:pPr>
            <a:r>
              <a:rPr lang="en-US" sz="1200" b="1">
                <a:solidFill>
                  <a:srgbClr val="FFFFFF"/>
                </a:solidFill>
              </a:rPr>
              <a:t>Timer1_B3</a:t>
            </a:r>
          </a:p>
        </p:txBody>
      </p:sp>
      <p:sp>
        <p:nvSpPr>
          <p:cNvPr id="92186" name="Rectangle 28"/>
          <p:cNvSpPr>
            <a:spLocks noChangeArrowheads="1"/>
          </p:cNvSpPr>
          <p:nvPr/>
        </p:nvSpPr>
        <p:spPr bwMode="gray">
          <a:xfrm>
            <a:off x="4819650" y="3860800"/>
            <a:ext cx="1784350" cy="228600"/>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85000"/>
              </a:lnSpc>
              <a:buClr>
                <a:srgbClr val="000000"/>
              </a:buClr>
            </a:pPr>
            <a:r>
              <a:rPr lang="en-US" sz="1200" b="1">
                <a:solidFill>
                  <a:srgbClr val="FFFFFF"/>
                </a:solidFill>
              </a:rPr>
              <a:t> Watch Dog Timer </a:t>
            </a:r>
          </a:p>
        </p:txBody>
      </p:sp>
      <p:sp>
        <p:nvSpPr>
          <p:cNvPr id="92191" name="Rectangle 33"/>
          <p:cNvSpPr>
            <a:spLocks noChangeArrowheads="1"/>
          </p:cNvSpPr>
          <p:nvPr/>
        </p:nvSpPr>
        <p:spPr bwMode="gray">
          <a:xfrm>
            <a:off x="4819650" y="4546600"/>
            <a:ext cx="1784350" cy="228600"/>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85000"/>
              </a:lnSpc>
              <a:buClr>
                <a:srgbClr val="000000"/>
              </a:buClr>
            </a:pPr>
            <a:r>
              <a:rPr lang="en-US" sz="1200" b="1">
                <a:solidFill>
                  <a:srgbClr val="FFFFFF"/>
                </a:solidFill>
              </a:rPr>
              <a:t>Timer2_A3</a:t>
            </a:r>
          </a:p>
        </p:txBody>
      </p:sp>
      <p:sp>
        <p:nvSpPr>
          <p:cNvPr id="92194" name="Rectangle 37"/>
          <p:cNvSpPr>
            <a:spLocks noChangeArrowheads="1"/>
          </p:cNvSpPr>
          <p:nvPr/>
        </p:nvSpPr>
        <p:spPr bwMode="gray">
          <a:xfrm>
            <a:off x="4819650" y="4775200"/>
            <a:ext cx="1784350" cy="228600"/>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85000"/>
              </a:lnSpc>
              <a:buClr>
                <a:srgbClr val="000000"/>
              </a:buClr>
            </a:pPr>
            <a:r>
              <a:rPr lang="en-US" sz="1200" b="1">
                <a:solidFill>
                  <a:srgbClr val="FFFFFF"/>
                </a:solidFill>
              </a:rPr>
              <a:t>Timer3_B3</a:t>
            </a:r>
          </a:p>
        </p:txBody>
      </p:sp>
      <p:sp>
        <p:nvSpPr>
          <p:cNvPr id="92195" name="Rectangle 38"/>
          <p:cNvSpPr>
            <a:spLocks noChangeArrowheads="1"/>
          </p:cNvSpPr>
          <p:nvPr/>
        </p:nvSpPr>
        <p:spPr bwMode="gray">
          <a:xfrm>
            <a:off x="4819650" y="5003800"/>
            <a:ext cx="1784350" cy="228600"/>
          </a:xfrm>
          <a:prstGeom prst="rect">
            <a:avLst/>
          </a:prstGeom>
          <a:solidFill>
            <a:srgbClr val="B2B2B2"/>
          </a:solidFill>
          <a:ln w="9525" algn="ctr">
            <a:solidFill>
              <a:schemeClr val="bg1"/>
            </a:solidFill>
            <a:miter lim="800000"/>
            <a:headEnd/>
            <a:tailEnd/>
          </a:ln>
        </p:spPr>
        <p:txBody>
          <a:bodyPr lIns="9144" tIns="9144" rIns="9144" bIns="9144" anchor="ctr"/>
          <a:lstStyle/>
          <a:p>
            <a:pPr marL="114300" indent="-114300" algn="ctr">
              <a:lnSpc>
                <a:spcPct val="85000"/>
              </a:lnSpc>
              <a:buClr>
                <a:srgbClr val="000000"/>
              </a:buClr>
            </a:pPr>
            <a:r>
              <a:rPr lang="en-US" sz="1200" b="1">
                <a:solidFill>
                  <a:srgbClr val="FFFFFF"/>
                </a:solidFill>
              </a:rPr>
              <a:t>Timer4_B3</a:t>
            </a:r>
          </a:p>
        </p:txBody>
      </p:sp>
      <p:sp>
        <p:nvSpPr>
          <p:cNvPr id="92196" name="Text Box 15"/>
          <p:cNvSpPr txBox="1">
            <a:spLocks noChangeArrowheads="1"/>
          </p:cNvSpPr>
          <p:nvPr/>
        </p:nvSpPr>
        <p:spPr bwMode="gray">
          <a:xfrm>
            <a:off x="3136900" y="3652838"/>
            <a:ext cx="1012825" cy="247650"/>
          </a:xfrm>
          <a:prstGeom prst="rect">
            <a:avLst/>
          </a:prstGeom>
          <a:noFill/>
          <a:ln w="9525" algn="ctr">
            <a:noFill/>
            <a:miter lim="800000"/>
            <a:headEnd/>
            <a:tailEnd/>
          </a:ln>
        </p:spPr>
        <p:txBody>
          <a:bodyPr wrap="none">
            <a:spAutoFit/>
          </a:bodyPr>
          <a:lstStyle/>
          <a:p>
            <a:pPr marL="114300" indent="-114300" algn="r">
              <a:lnSpc>
                <a:spcPct val="85000"/>
              </a:lnSpc>
              <a:buClr>
                <a:srgbClr val="000000"/>
              </a:buClr>
              <a:defRPr/>
            </a:pPr>
            <a:r>
              <a:rPr lang="en-US" sz="1200" b="1" dirty="0">
                <a:solidFill>
                  <a:srgbClr val="FFFFFF"/>
                </a:solidFill>
                <a:ea typeface="ＭＳ Ｐゴシック" pitchFamily="34" charset="-128"/>
                <a:cs typeface="+mn-cs"/>
              </a:rPr>
              <a:t>Peripherals</a:t>
            </a:r>
          </a:p>
        </p:txBody>
      </p:sp>
      <p:sp>
        <p:nvSpPr>
          <p:cNvPr id="43" name="Oval 42"/>
          <p:cNvSpPr/>
          <p:nvPr/>
        </p:nvSpPr>
        <p:spPr bwMode="auto">
          <a:xfrm>
            <a:off x="4821238" y="855663"/>
            <a:ext cx="2203450" cy="1204912"/>
          </a:xfrm>
          <a:prstGeom prst="ellipse">
            <a:avLst/>
          </a:prstGeom>
          <a:solidFill>
            <a:schemeClr val="tx1">
              <a:lumMod val="95000"/>
              <a:lumOff val="5000"/>
            </a:schemeClr>
          </a:solidFill>
          <a:ln w="38100">
            <a:solidFill>
              <a:schemeClr val="tx2"/>
            </a:solidFill>
            <a:miter lim="800000"/>
            <a:headEnd/>
            <a:tailEnd/>
          </a:ln>
          <a:effectLst>
            <a:outerShdw blurRad="88900" dist="88900" dir="2700000" algn="tl" rotWithShape="0">
              <a:prstClr val="black">
                <a:alpha val="40000"/>
              </a:prstClr>
            </a:outerShdw>
          </a:effectLst>
        </p:spPr>
        <p:txBody>
          <a:bodyPr vert="eaVert" wrap="none" anchor="ctr"/>
          <a:lstStyle/>
          <a:p>
            <a:pPr>
              <a:defRPr/>
            </a:pPr>
            <a:endParaRPr lang="en-US">
              <a:solidFill>
                <a:schemeClr val="bg1"/>
              </a:solidFill>
              <a:cs typeface="+mn-cs"/>
            </a:endParaRPr>
          </a:p>
        </p:txBody>
      </p:sp>
      <p:sp>
        <p:nvSpPr>
          <p:cNvPr id="161831" name="TextBox 43"/>
          <p:cNvSpPr txBox="1">
            <a:spLocks noChangeArrowheads="1"/>
          </p:cNvSpPr>
          <p:nvPr/>
        </p:nvSpPr>
        <p:spPr bwMode="auto">
          <a:xfrm>
            <a:off x="2497138" y="5084763"/>
            <a:ext cx="1350962" cy="223837"/>
          </a:xfrm>
          <a:prstGeom prst="rect">
            <a:avLst/>
          </a:prstGeom>
          <a:noFill/>
          <a:ln w="9525">
            <a:noFill/>
            <a:miter lim="800000"/>
            <a:headEnd/>
            <a:tailEnd/>
          </a:ln>
        </p:spPr>
        <p:txBody>
          <a:bodyPr>
            <a:spAutoFit/>
          </a:bodyPr>
          <a:lstStyle/>
          <a:p>
            <a:pPr marL="168275" indent="-112713" defTabSz="973138">
              <a:lnSpc>
                <a:spcPct val="85000"/>
              </a:lnSpc>
              <a:buClr>
                <a:srgbClr val="FFFFFF"/>
              </a:buClr>
              <a:buFontTx/>
              <a:buChar char="•"/>
            </a:pPr>
            <a:r>
              <a:rPr lang="en-US" sz="1000" b="1">
                <a:solidFill>
                  <a:srgbClr val="FFFFFF"/>
                </a:solidFill>
              </a:rPr>
              <a:t>Ch B: I2C or SPI</a:t>
            </a:r>
          </a:p>
        </p:txBody>
      </p:sp>
      <p:sp>
        <p:nvSpPr>
          <p:cNvPr id="45" name="Rectangle 34"/>
          <p:cNvSpPr>
            <a:spLocks noChangeArrowheads="1"/>
          </p:cNvSpPr>
          <p:nvPr/>
        </p:nvSpPr>
        <p:spPr bwMode="gray">
          <a:xfrm>
            <a:off x="3889375" y="2343150"/>
            <a:ext cx="1212850" cy="377825"/>
          </a:xfrm>
          <a:prstGeom prst="rect">
            <a:avLst/>
          </a:prstGeom>
          <a:noFill/>
          <a:ln w="9525" algn="ctr">
            <a:noFill/>
            <a:miter lim="800000"/>
            <a:headEnd/>
            <a:tailEnd/>
          </a:ln>
        </p:spPr>
        <p:txBody>
          <a:bodyPr lIns="9144" tIns="9144" rIns="9144" bIns="9144" anchor="ctr"/>
          <a:lstStyle/>
          <a:p>
            <a:pPr algn="ctr">
              <a:lnSpc>
                <a:spcPct val="75000"/>
              </a:lnSpc>
              <a:buClr>
                <a:srgbClr val="000000"/>
              </a:buClr>
            </a:pPr>
            <a:r>
              <a:rPr lang="en-US" sz="1200" b="1">
                <a:solidFill>
                  <a:srgbClr val="FFFFFF"/>
                </a:solidFill>
              </a:rPr>
              <a:t>16kB / 8kB / 4kB FRAM</a:t>
            </a:r>
          </a:p>
        </p:txBody>
      </p:sp>
      <p:sp>
        <p:nvSpPr>
          <p:cNvPr id="161833" name="TextBox 37"/>
          <p:cNvSpPr txBox="1">
            <a:spLocks noChangeArrowheads="1"/>
          </p:cNvSpPr>
          <p:nvPr/>
        </p:nvSpPr>
        <p:spPr bwMode="auto">
          <a:xfrm>
            <a:off x="4789488" y="973138"/>
            <a:ext cx="2220912" cy="923925"/>
          </a:xfrm>
          <a:prstGeom prst="rect">
            <a:avLst/>
          </a:prstGeom>
          <a:noFill/>
          <a:ln w="9525">
            <a:noFill/>
            <a:miter lim="800000"/>
            <a:headEnd/>
            <a:tailEnd/>
          </a:ln>
        </p:spPr>
        <p:txBody>
          <a:bodyPr>
            <a:spAutoFit/>
          </a:bodyPr>
          <a:lstStyle/>
          <a:p>
            <a:pPr algn="ctr"/>
            <a:r>
              <a:rPr lang="en-US" b="1">
                <a:solidFill>
                  <a:schemeClr val="bg1"/>
                </a:solidFill>
              </a:rPr>
              <a:t>FRAM</a:t>
            </a:r>
          </a:p>
          <a:p>
            <a:pPr algn="ctr"/>
            <a:r>
              <a:rPr lang="en-US">
                <a:solidFill>
                  <a:schemeClr val="bg1"/>
                </a:solidFill>
              </a:rPr>
              <a:t>16, 8 and 4 kB options</a:t>
            </a:r>
          </a:p>
        </p:txBody>
      </p:sp>
      <p:sp>
        <p:nvSpPr>
          <p:cNvPr id="46" name="Oval 45"/>
          <p:cNvSpPr/>
          <p:nvPr/>
        </p:nvSpPr>
        <p:spPr bwMode="auto">
          <a:xfrm>
            <a:off x="350838" y="2198688"/>
            <a:ext cx="2203450" cy="1204912"/>
          </a:xfrm>
          <a:prstGeom prst="ellipse">
            <a:avLst/>
          </a:prstGeom>
          <a:solidFill>
            <a:schemeClr val="tx1">
              <a:lumMod val="95000"/>
              <a:lumOff val="5000"/>
            </a:schemeClr>
          </a:solidFill>
          <a:ln w="38100">
            <a:solidFill>
              <a:schemeClr val="tx2"/>
            </a:solidFill>
            <a:miter lim="800000"/>
            <a:headEnd/>
            <a:tailEnd/>
          </a:ln>
          <a:effectLst>
            <a:outerShdw blurRad="88900" dist="88900" dir="2700000" algn="tl" rotWithShape="0">
              <a:prstClr val="black">
                <a:alpha val="40000"/>
              </a:prstClr>
            </a:outerShdw>
          </a:effectLst>
        </p:spPr>
        <p:txBody>
          <a:bodyPr vert="eaVert" wrap="none" anchor="ctr"/>
          <a:lstStyle/>
          <a:p>
            <a:pPr>
              <a:defRPr/>
            </a:pPr>
            <a:endParaRPr lang="en-US" dirty="0">
              <a:solidFill>
                <a:schemeClr val="bg1"/>
              </a:solidFill>
              <a:cs typeface="+mn-cs"/>
            </a:endParaRPr>
          </a:p>
        </p:txBody>
      </p:sp>
      <p:sp>
        <p:nvSpPr>
          <p:cNvPr id="161835" name="TextBox 39"/>
          <p:cNvSpPr txBox="1">
            <a:spLocks noChangeArrowheads="1"/>
          </p:cNvSpPr>
          <p:nvPr/>
        </p:nvSpPr>
        <p:spPr bwMode="auto">
          <a:xfrm>
            <a:off x="307975" y="2228850"/>
            <a:ext cx="2203450" cy="1103313"/>
          </a:xfrm>
          <a:prstGeom prst="rect">
            <a:avLst/>
          </a:prstGeom>
          <a:noFill/>
          <a:ln w="9525">
            <a:noFill/>
            <a:miter lim="800000"/>
            <a:headEnd/>
            <a:tailEnd/>
          </a:ln>
        </p:spPr>
        <p:txBody>
          <a:bodyPr>
            <a:spAutoFit/>
          </a:bodyPr>
          <a:lstStyle/>
          <a:p>
            <a:pPr marL="165100" indent="-165100" algn="ctr"/>
            <a:r>
              <a:rPr lang="en-US" b="1">
                <a:solidFill>
                  <a:schemeClr val="bg1"/>
                </a:solidFill>
              </a:rPr>
              <a:t>Core</a:t>
            </a:r>
          </a:p>
          <a:p>
            <a:pPr marL="165100" indent="-165100" algn="ctr">
              <a:lnSpc>
                <a:spcPct val="85000"/>
              </a:lnSpc>
              <a:buFont typeface="Arial" charset="0"/>
              <a:buChar char="•"/>
            </a:pPr>
            <a:r>
              <a:rPr lang="en-US" sz="1400">
                <a:solidFill>
                  <a:schemeClr val="bg1"/>
                </a:solidFill>
              </a:rPr>
              <a:t>Up to 24 MHz</a:t>
            </a:r>
          </a:p>
          <a:p>
            <a:pPr marL="165100" indent="-165100" algn="ctr">
              <a:lnSpc>
                <a:spcPct val="85000"/>
              </a:lnSpc>
              <a:buFont typeface="Arial" charset="0"/>
              <a:buChar char="•"/>
            </a:pPr>
            <a:r>
              <a:rPr lang="en-US" sz="1400">
                <a:solidFill>
                  <a:schemeClr val="bg1"/>
                </a:solidFill>
              </a:rPr>
              <a:t>Active power 100 µA/MHz  avg.</a:t>
            </a:r>
            <a:br>
              <a:rPr lang="en-US" sz="1400">
                <a:solidFill>
                  <a:schemeClr val="bg1"/>
                </a:solidFill>
              </a:rPr>
            </a:br>
            <a:r>
              <a:rPr lang="en-US" sz="1400">
                <a:solidFill>
                  <a:schemeClr val="bg1"/>
                </a:solidFill>
              </a:rPr>
              <a:t>@ 8MHz </a:t>
            </a:r>
          </a:p>
        </p:txBody>
      </p:sp>
      <p:sp>
        <p:nvSpPr>
          <p:cNvPr id="47" name="Oval 46"/>
          <p:cNvSpPr/>
          <p:nvPr/>
        </p:nvSpPr>
        <p:spPr bwMode="auto">
          <a:xfrm>
            <a:off x="6511925" y="3773488"/>
            <a:ext cx="2203450" cy="1204912"/>
          </a:xfrm>
          <a:prstGeom prst="ellipse">
            <a:avLst/>
          </a:prstGeom>
          <a:solidFill>
            <a:schemeClr val="tx1">
              <a:lumMod val="95000"/>
              <a:lumOff val="5000"/>
            </a:schemeClr>
          </a:solidFill>
          <a:ln w="38100">
            <a:solidFill>
              <a:schemeClr val="tx2"/>
            </a:solidFill>
            <a:miter lim="800000"/>
            <a:headEnd/>
            <a:tailEnd/>
          </a:ln>
          <a:effectLst>
            <a:outerShdw blurRad="88900" dist="88900" dir="2700000" algn="tl" rotWithShape="0">
              <a:prstClr val="black">
                <a:alpha val="40000"/>
              </a:prstClr>
            </a:outerShdw>
          </a:effectLst>
        </p:spPr>
        <p:txBody>
          <a:bodyPr vert="eaVert" wrap="none" anchor="ctr"/>
          <a:lstStyle/>
          <a:p>
            <a:pPr>
              <a:defRPr/>
            </a:pPr>
            <a:endParaRPr lang="en-US">
              <a:solidFill>
                <a:schemeClr val="bg1"/>
              </a:solidFill>
              <a:cs typeface="+mn-cs"/>
            </a:endParaRPr>
          </a:p>
        </p:txBody>
      </p:sp>
      <p:sp>
        <p:nvSpPr>
          <p:cNvPr id="161837" name="TextBox 38"/>
          <p:cNvSpPr txBox="1">
            <a:spLocks noChangeArrowheads="1"/>
          </p:cNvSpPr>
          <p:nvPr/>
        </p:nvSpPr>
        <p:spPr bwMode="auto">
          <a:xfrm>
            <a:off x="6473825" y="4119563"/>
            <a:ext cx="2278063" cy="738187"/>
          </a:xfrm>
          <a:prstGeom prst="rect">
            <a:avLst/>
          </a:prstGeom>
          <a:noFill/>
          <a:ln w="9525">
            <a:noFill/>
            <a:miter lim="800000"/>
            <a:headEnd/>
            <a:tailEnd/>
          </a:ln>
        </p:spPr>
        <p:txBody>
          <a:bodyPr>
            <a:spAutoFit/>
          </a:bodyPr>
          <a:lstStyle/>
          <a:p>
            <a:pPr marL="115888" indent="-115888" algn="ctr">
              <a:buFont typeface="Arial" charset="0"/>
              <a:buChar char="•"/>
            </a:pPr>
            <a:r>
              <a:rPr lang="en-US" sz="1400">
                <a:solidFill>
                  <a:schemeClr val="bg1"/>
                </a:solidFill>
              </a:rPr>
              <a:t>High precision analog</a:t>
            </a:r>
          </a:p>
          <a:p>
            <a:pPr marL="115888" indent="-115888" algn="ctr">
              <a:buFont typeface="Arial" charset="0"/>
              <a:buChar char="•"/>
            </a:pPr>
            <a:r>
              <a:rPr lang="en-US" sz="1400">
                <a:solidFill>
                  <a:schemeClr val="bg1"/>
                </a:solidFill>
              </a:rPr>
              <a:t>Up to 5 timers</a:t>
            </a:r>
          </a:p>
          <a:p>
            <a:pPr marL="115888" indent="-115888" algn="ctr">
              <a:buFont typeface="Arial" charset="0"/>
              <a:buChar char="•"/>
            </a:pPr>
            <a:r>
              <a:rPr lang="en-US" sz="1400">
                <a:solidFill>
                  <a:schemeClr val="bg1"/>
                </a:solidFill>
              </a:rPr>
              <a:t>UART/IrDA/SPI/I</a:t>
            </a:r>
            <a:r>
              <a:rPr lang="en-US" sz="1400" baseline="30000">
                <a:solidFill>
                  <a:schemeClr val="bg1"/>
                </a:solidFill>
              </a:rPr>
              <a:t>2</a:t>
            </a:r>
            <a:r>
              <a:rPr lang="en-US" sz="1400">
                <a:solidFill>
                  <a:schemeClr val="bg1"/>
                </a:solidFill>
              </a:rPr>
              <a:t>C</a:t>
            </a:r>
          </a:p>
        </p:txBody>
      </p:sp>
      <p:sp>
        <p:nvSpPr>
          <p:cNvPr id="161838" name="TextBox 50"/>
          <p:cNvSpPr txBox="1">
            <a:spLocks noChangeArrowheads="1"/>
          </p:cNvSpPr>
          <p:nvPr/>
        </p:nvSpPr>
        <p:spPr bwMode="auto">
          <a:xfrm>
            <a:off x="6494463" y="3849688"/>
            <a:ext cx="2279650" cy="369887"/>
          </a:xfrm>
          <a:prstGeom prst="rect">
            <a:avLst/>
          </a:prstGeom>
          <a:noFill/>
          <a:ln w="9525">
            <a:noFill/>
            <a:miter lim="800000"/>
            <a:headEnd/>
            <a:tailEnd/>
          </a:ln>
        </p:spPr>
        <p:txBody>
          <a:bodyPr>
            <a:spAutoFit/>
          </a:bodyPr>
          <a:lstStyle/>
          <a:p>
            <a:pPr algn="ctr"/>
            <a:r>
              <a:rPr lang="en-US" b="1">
                <a:solidFill>
                  <a:schemeClr val="bg1"/>
                </a:solidFill>
              </a:rPr>
              <a:t>Integration</a:t>
            </a:r>
          </a:p>
        </p:txBody>
      </p:sp>
      <p:sp>
        <p:nvSpPr>
          <p:cNvPr id="92208" name="Rounded Rectangle 47"/>
          <p:cNvSpPr>
            <a:spLocks noChangeArrowheads="1"/>
          </p:cNvSpPr>
          <p:nvPr/>
        </p:nvSpPr>
        <p:spPr bwMode="auto">
          <a:xfrm>
            <a:off x="320675" y="4846638"/>
            <a:ext cx="1676400" cy="646112"/>
          </a:xfrm>
          <a:prstGeom prst="roundRect">
            <a:avLst>
              <a:gd name="adj" fmla="val 16667"/>
            </a:avLst>
          </a:prstGeom>
          <a:solidFill>
            <a:srgbClr val="FF0000"/>
          </a:solidFill>
          <a:ln w="12700" algn="ctr">
            <a:noFill/>
            <a:round/>
            <a:headEnd type="none" w="sm" len="sm"/>
            <a:tailEnd type="none" w="sm" len="sm"/>
          </a:ln>
          <a:effectLst>
            <a:outerShdw blurRad="44450" dist="27940" dir="5400000" algn="ctr">
              <a:srgbClr val="000000">
                <a:alpha val="32000"/>
              </a:srgbClr>
            </a:outerShdw>
            <a:reflection blurRad="6350" stA="50000" endA="300" endPos="38500" dist="50800" dir="5400000" sy="-100000" algn="bl" rotWithShape="0"/>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1600" b="1" dirty="0">
                <a:solidFill>
                  <a:srgbClr val="F2F2F2"/>
                </a:solidFill>
                <a:latin typeface="Arial" pitchFamily="34" charset="0"/>
                <a:cs typeface="Arial" pitchFamily="34" charset="0"/>
              </a:rPr>
              <a:t>Starting at $1.20 @ 10K</a:t>
            </a:r>
          </a:p>
        </p:txBody>
      </p:sp>
      <p:sp>
        <p:nvSpPr>
          <p:cNvPr id="161840" name="TextBox 47"/>
          <p:cNvSpPr txBox="1">
            <a:spLocks noChangeArrowheads="1"/>
          </p:cNvSpPr>
          <p:nvPr/>
        </p:nvSpPr>
        <p:spPr bwMode="auto">
          <a:xfrm>
            <a:off x="2247900" y="4762500"/>
            <a:ext cx="2768600" cy="249238"/>
          </a:xfrm>
          <a:prstGeom prst="rect">
            <a:avLst/>
          </a:prstGeom>
          <a:noFill/>
          <a:ln w="9525">
            <a:noFill/>
            <a:miter lim="800000"/>
            <a:headEnd/>
            <a:tailEnd/>
          </a:ln>
        </p:spPr>
        <p:txBody>
          <a:bodyPr>
            <a:spAutoFit/>
          </a:bodyPr>
          <a:lstStyle/>
          <a:p>
            <a:pPr marL="168275" indent="-112713" algn="ctr" defTabSz="973138">
              <a:lnSpc>
                <a:spcPct val="85000"/>
              </a:lnSpc>
              <a:buClr>
                <a:srgbClr val="000000"/>
              </a:buClr>
            </a:pPr>
            <a:r>
              <a:rPr lang="en-US" sz="1200" b="1">
                <a:solidFill>
                  <a:srgbClr val="FFFFFF"/>
                </a:solidFill>
              </a:rPr>
              <a:t>Universal Serial Comm. Interfaces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FinalPowerpoint">
  <a:themeElements>
    <a:clrScheme name="1_FinalPowerpoint 9">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0E39C4"/>
      </a:hlink>
      <a:folHlink>
        <a:srgbClr val="AAAAAA"/>
      </a:folHlink>
    </a:clrScheme>
    <a:fontScheme name="1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5">
        <a:dk1>
          <a:srgbClr val="000000"/>
        </a:dk1>
        <a:lt1>
          <a:srgbClr val="FFFFFF"/>
        </a:lt1>
        <a:dk2>
          <a:srgbClr val="FF0000"/>
        </a:dk2>
        <a:lt2>
          <a:srgbClr val="808080"/>
        </a:lt2>
        <a:accent1>
          <a:srgbClr val="2D66A5"/>
        </a:accent1>
        <a:accent2>
          <a:srgbClr val="000000"/>
        </a:accent2>
        <a:accent3>
          <a:srgbClr val="FFFFFF"/>
        </a:accent3>
        <a:accent4>
          <a:srgbClr val="000000"/>
        </a:accent4>
        <a:accent5>
          <a:srgbClr val="ADB8CF"/>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6">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7">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78359D"/>
        </a:hlink>
        <a:folHlink>
          <a:srgbClr val="AAAAAA"/>
        </a:folHlink>
      </a:clrScheme>
      <a:clrMap bg1="lt1" tx1="dk1" bg2="lt2" tx2="dk2" accent1="accent1" accent2="accent2" accent3="accent3" accent4="accent4" accent5="accent5" accent6="accent6" hlink="hlink" folHlink="folHlink"/>
    </a:extraClrScheme>
    <a:extraClrScheme>
      <a:clrScheme name="1_FinalPowerpoint 8">
        <a:dk1>
          <a:srgbClr val="000000"/>
        </a:dk1>
        <a:lt1>
          <a:srgbClr val="FFFFFF"/>
        </a:lt1>
        <a:dk2>
          <a:srgbClr val="FF0000"/>
        </a:dk2>
        <a:lt2>
          <a:srgbClr val="808080"/>
        </a:lt2>
        <a:accent1>
          <a:srgbClr val="FFB3B3"/>
        </a:accent1>
        <a:accent2>
          <a:srgbClr val="000000"/>
        </a:accent2>
        <a:accent3>
          <a:srgbClr val="FFFFFF"/>
        </a:accent3>
        <a:accent4>
          <a:srgbClr val="000000"/>
        </a:accent4>
        <a:accent5>
          <a:srgbClr val="FFD6D6"/>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5">
        <a:dk1>
          <a:srgbClr val="000000"/>
        </a:dk1>
        <a:lt1>
          <a:srgbClr val="FFFFFF"/>
        </a:lt1>
        <a:dk2>
          <a:srgbClr val="FF0000"/>
        </a:dk2>
        <a:lt2>
          <a:srgbClr val="808080"/>
        </a:lt2>
        <a:accent1>
          <a:srgbClr val="2D66A5"/>
        </a:accent1>
        <a:accent2>
          <a:srgbClr val="000000"/>
        </a:accent2>
        <a:accent3>
          <a:srgbClr val="FFFFFF"/>
        </a:accent3>
        <a:accent4>
          <a:srgbClr val="000000"/>
        </a:accent4>
        <a:accent5>
          <a:srgbClr val="ADB8CF"/>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6">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7">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78359D"/>
        </a:hlink>
        <a:folHlink>
          <a:srgbClr val="AAAAAA"/>
        </a:folHlink>
      </a:clrScheme>
      <a:clrMap bg1="lt1" tx1="dk1" bg2="lt2" tx2="dk2" accent1="accent1" accent2="accent2" accent3="accent3" accent4="accent4" accent5="accent5" accent6="accent6" hlink="hlink" folHlink="folHlink"/>
    </a:extraClrScheme>
    <a:extraClrScheme>
      <a:clrScheme name="1_FinalPowerpoint 8">
        <a:dk1>
          <a:srgbClr val="000000"/>
        </a:dk1>
        <a:lt1>
          <a:srgbClr val="FFFFFF"/>
        </a:lt1>
        <a:dk2>
          <a:srgbClr val="FF0000"/>
        </a:dk2>
        <a:lt2>
          <a:srgbClr val="808080"/>
        </a:lt2>
        <a:accent1>
          <a:srgbClr val="FFB3B3"/>
        </a:accent1>
        <a:accent2>
          <a:srgbClr val="000000"/>
        </a:accent2>
        <a:accent3>
          <a:srgbClr val="FFFFFF"/>
        </a:accent3>
        <a:accent4>
          <a:srgbClr val="000000"/>
        </a:accent4>
        <a:accent5>
          <a:srgbClr val="FFD6D6"/>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9">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0E39C4"/>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8434</TotalTime>
  <Words>1932</Words>
  <Application>Microsoft Office PowerPoint</Application>
  <PresentationFormat>On-screen Show (4:3)</PresentationFormat>
  <Paragraphs>450</Paragraphs>
  <Slides>31</Slides>
  <Notes>21</Notes>
  <HiddenSlides>0</HiddenSlides>
  <MMClips>0</MMClips>
  <ScaleCrop>false</ScaleCrop>
  <HeadingPairs>
    <vt:vector size="8" baseType="variant">
      <vt:variant>
        <vt:lpstr>Использованные шрифты</vt:lpstr>
      </vt:variant>
      <vt:variant>
        <vt:i4>3</vt:i4>
      </vt:variant>
      <vt:variant>
        <vt:lpstr>Шаблон оформления</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36" baseType="lpstr">
      <vt:lpstr>Arial</vt:lpstr>
      <vt:lpstr>Calibri</vt:lpstr>
      <vt:lpstr>Wingdings</vt:lpstr>
      <vt:lpstr>1_FinalPowerpoint</vt:lpstr>
      <vt:lpstr>Microsoft Excel Chart</vt:lpstr>
      <vt:lpstr>Слайд 1</vt:lpstr>
      <vt:lpstr>Agenda</vt:lpstr>
      <vt:lpstr>FRAM – Technology Attributes</vt:lpstr>
      <vt:lpstr>FRAM: Proven, Reliable</vt:lpstr>
      <vt:lpstr>All-in-one: FRAM MCU delivers max benefits</vt:lpstr>
      <vt:lpstr>Unified memory: Another dimension of freedom for software developers</vt:lpstr>
      <vt:lpstr>Understanding FRAM Technology</vt:lpstr>
      <vt:lpstr>Understanding FRAM Technology</vt:lpstr>
      <vt:lpstr>Industry’s first ultra-low-power FRAM MCU</vt:lpstr>
      <vt:lpstr>MSP430FR5739 Block Diagram</vt:lpstr>
      <vt:lpstr>FR57xx and the Cache</vt:lpstr>
      <vt:lpstr>FRAM = Ultra-fast Writes</vt:lpstr>
      <vt:lpstr>Слайд 13</vt:lpstr>
      <vt:lpstr>Слайд 14</vt:lpstr>
      <vt:lpstr>Слайд 15</vt:lpstr>
      <vt:lpstr>Слайд 16</vt:lpstr>
      <vt:lpstr>Слайд 17</vt:lpstr>
      <vt:lpstr>Слайд 18</vt:lpstr>
      <vt:lpstr>Continuous ultra-low-power data logging</vt:lpstr>
      <vt:lpstr>Make it smarter: More sensors. More data. </vt:lpstr>
      <vt:lpstr>MSP430FR57xx in the energy plane enables more sensors in new places</vt:lpstr>
      <vt:lpstr>Слайд 22</vt:lpstr>
      <vt:lpstr>Слайд 23</vt:lpstr>
      <vt:lpstr>Слайд 24</vt:lpstr>
      <vt:lpstr>FRAM enables efficient wireless updates</vt:lpstr>
      <vt:lpstr>FRAM solves real-world challenges</vt:lpstr>
      <vt:lpstr>Speed design with tools, software and system solution</vt:lpstr>
      <vt:lpstr>Getting Started with MSP430FR5739</vt:lpstr>
      <vt:lpstr>Getting Started with MSP430FR5739</vt:lpstr>
      <vt:lpstr>Industry’s first ultra-low-power FRAM MCU</vt:lpstr>
      <vt:lpstr>Слайд 31</vt:lpstr>
    </vt:vector>
  </TitlesOfParts>
  <Company>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ULP FRAM MSP430 MCU</dc:title>
  <dc:creator>Les Taylor</dc:creator>
  <cp:lastModifiedBy>nobody</cp:lastModifiedBy>
  <cp:revision>399</cp:revision>
  <dcterms:created xsi:type="dcterms:W3CDTF">2010-08-06T15:32:08Z</dcterms:created>
  <dcterms:modified xsi:type="dcterms:W3CDTF">2011-05-05T08:54:11Z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0x010100331F8A50B57C59459F2B6595F2297176</vt:lpwstr>
  </property>
</Properties>
</file>